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79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84" r:id="rId24"/>
    <p:sldId id="281" r:id="rId2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516" y="6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3DCEBC03-8F5A-4D6A-AEA2-085B3DB2EDB3}" type="datetimeFigureOut">
              <a:rPr lang="en-US" smtClean="0"/>
              <a:pPr/>
              <a:t>10/09/2018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39426D2B-923C-43D5-AC58-643D2997A32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ipe dir="d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EBC03-8F5A-4D6A-AEA2-085B3DB2EDB3}" type="datetimeFigureOut">
              <a:rPr lang="en-US" smtClean="0"/>
              <a:pPr/>
              <a:t>10/09/2018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26D2B-923C-43D5-AC58-643D2997A32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EBC03-8F5A-4D6A-AEA2-085B3DB2EDB3}" type="datetimeFigureOut">
              <a:rPr lang="en-US" smtClean="0"/>
              <a:pPr/>
              <a:t>10/09/2018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26D2B-923C-43D5-AC58-643D2997A32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3DCEBC03-8F5A-4D6A-AEA2-085B3DB2EDB3}" type="datetimeFigureOut">
              <a:rPr lang="en-US" smtClean="0"/>
              <a:pPr/>
              <a:t>10/09/2018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39426D2B-923C-43D5-AC58-643D2997A32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3DCEBC03-8F5A-4D6A-AEA2-085B3DB2EDB3}" type="datetimeFigureOut">
              <a:rPr lang="en-US" smtClean="0"/>
              <a:pPr/>
              <a:t>10/09/2018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39426D2B-923C-43D5-AC58-643D2997A32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wipe dir="d"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EBC03-8F5A-4D6A-AEA2-085B3DB2EDB3}" type="datetimeFigureOut">
              <a:rPr lang="en-US" smtClean="0"/>
              <a:pPr/>
              <a:t>10/09/2018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26D2B-923C-43D5-AC58-643D2997A32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EBC03-8F5A-4D6A-AEA2-085B3DB2EDB3}" type="datetimeFigureOut">
              <a:rPr lang="en-US" smtClean="0"/>
              <a:pPr/>
              <a:t>10/09/2018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26D2B-923C-43D5-AC58-643D2997A32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3DCEBC03-8F5A-4D6A-AEA2-085B3DB2EDB3}" type="datetimeFigureOut">
              <a:rPr lang="en-US" smtClean="0"/>
              <a:pPr/>
              <a:t>10/09/2018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39426D2B-923C-43D5-AC58-643D2997A32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EBC03-8F5A-4D6A-AEA2-085B3DB2EDB3}" type="datetimeFigureOut">
              <a:rPr lang="en-US" smtClean="0"/>
              <a:pPr/>
              <a:t>10/09/2018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26D2B-923C-43D5-AC58-643D2997A32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3DCEBC03-8F5A-4D6A-AEA2-085B3DB2EDB3}" type="datetimeFigureOut">
              <a:rPr lang="en-US" smtClean="0"/>
              <a:pPr/>
              <a:t>10/09/2018</a:t>
            </a:fld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39426D2B-923C-43D5-AC58-643D2997A32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ipe dir="d"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3DCEBC03-8F5A-4D6A-AEA2-085B3DB2EDB3}" type="datetimeFigureOut">
              <a:rPr lang="en-US" smtClean="0"/>
              <a:pPr/>
              <a:t>10/09/2018</a:t>
            </a:fld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39426D2B-923C-43D5-AC58-643D2997A32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3DCEBC03-8F5A-4D6A-AEA2-085B3DB2EDB3}" type="datetimeFigureOut">
              <a:rPr lang="en-US" smtClean="0"/>
              <a:pPr/>
              <a:t>10/09/2018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39426D2B-923C-43D5-AC58-643D2997A32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ransition>
    <p:wipe dir="d"/>
  </p:transition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0" y="3962400"/>
            <a:ext cx="6248400" cy="1905000"/>
          </a:xfrm>
          <a:ln>
            <a:noFill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>
            <a:normAutofit fontScale="47500" lnSpcReduction="20000"/>
          </a:bodyPr>
          <a:lstStyle/>
          <a:p>
            <a:endParaRPr lang="en-US" dirty="0" smtClean="0"/>
          </a:p>
          <a:p>
            <a:pPr algn="ctr"/>
            <a:r>
              <a:rPr lang="en-US" sz="3800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75000"/>
                  </a:schemeClr>
                </a:solidFill>
                <a:latin typeface="Baskerville Old Face" pitchFamily="18" charset="0"/>
                <a:cs typeface="Aharoni" pitchFamily="2" charset="-79"/>
              </a:rPr>
              <a:t>Convener</a:t>
            </a:r>
          </a:p>
          <a:p>
            <a:pPr algn="ctr"/>
            <a:r>
              <a:rPr lang="en-US" sz="5100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75000"/>
                  </a:schemeClr>
                </a:solidFill>
                <a:latin typeface="Footlight MT Light" pitchFamily="18" charset="0"/>
                <a:cs typeface="Times New Roman" pitchFamily="18" charset="0"/>
              </a:rPr>
              <a:t>Prof. </a:t>
            </a:r>
            <a:r>
              <a:rPr lang="en-US" sz="5100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75000"/>
                  </a:schemeClr>
                </a:solidFill>
                <a:latin typeface="Footlight MT Light" pitchFamily="18" charset="0"/>
                <a:cs typeface="Times New Roman" pitchFamily="18" charset="0"/>
              </a:rPr>
              <a:t>Dr. </a:t>
            </a:r>
            <a:r>
              <a:rPr lang="en-US" sz="5100" dirty="0" err="1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75000"/>
                  </a:schemeClr>
                </a:solidFill>
                <a:latin typeface="Footlight MT Light" pitchFamily="18" charset="0"/>
                <a:cs typeface="Times New Roman" pitchFamily="18" charset="0"/>
              </a:rPr>
              <a:t>Dhanraj</a:t>
            </a:r>
            <a:r>
              <a:rPr lang="en-US" sz="5100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75000"/>
                  </a:schemeClr>
                </a:solidFill>
                <a:latin typeface="Footlight MT Light" pitchFamily="18" charset="0"/>
                <a:cs typeface="Times New Roman" pitchFamily="18" charset="0"/>
              </a:rPr>
              <a:t> </a:t>
            </a:r>
            <a:r>
              <a:rPr lang="en-US" sz="5100" dirty="0" err="1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75000"/>
                  </a:schemeClr>
                </a:solidFill>
                <a:latin typeface="Footlight MT Light" pitchFamily="18" charset="0"/>
                <a:cs typeface="Times New Roman" pitchFamily="18" charset="0"/>
              </a:rPr>
              <a:t>Shete</a:t>
            </a:r>
            <a:endParaRPr lang="en-US" sz="5100" dirty="0" smtClean="0">
              <a:ln>
                <a:solidFill>
                  <a:schemeClr val="accent1">
                    <a:lumMod val="75000"/>
                  </a:schemeClr>
                </a:solidFill>
              </a:ln>
              <a:solidFill>
                <a:schemeClr val="accent6">
                  <a:lumMod val="75000"/>
                </a:schemeClr>
              </a:solidFill>
              <a:latin typeface="Footlight MT Light" pitchFamily="18" charset="0"/>
              <a:cs typeface="Times New Roman" pitchFamily="18" charset="0"/>
            </a:endParaRPr>
          </a:p>
          <a:p>
            <a:pPr algn="ctr"/>
            <a:r>
              <a:rPr lang="en-US" sz="3800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75000"/>
                  </a:schemeClr>
                </a:solidFill>
                <a:latin typeface="Footlight MT Light" pitchFamily="18" charset="0"/>
                <a:cs typeface="Times New Roman" pitchFamily="18" charset="0"/>
              </a:rPr>
              <a:t>Department  of English</a:t>
            </a:r>
          </a:p>
          <a:p>
            <a:pPr algn="ctr"/>
            <a:r>
              <a:rPr lang="en-US" sz="5100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75000"/>
                  </a:schemeClr>
                </a:solidFill>
                <a:latin typeface="Footlight MT Light" pitchFamily="18" charset="0"/>
                <a:cs typeface="Times New Roman" pitchFamily="18" charset="0"/>
              </a:rPr>
              <a:t>Br. </a:t>
            </a:r>
            <a:r>
              <a:rPr lang="en-US" sz="5100" dirty="0" err="1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75000"/>
                  </a:schemeClr>
                </a:solidFill>
                <a:latin typeface="Footlight MT Light" pitchFamily="18" charset="0"/>
                <a:cs typeface="Times New Roman" pitchFamily="18" charset="0"/>
              </a:rPr>
              <a:t>Sheshrao</a:t>
            </a:r>
            <a:r>
              <a:rPr lang="en-US" sz="5100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75000"/>
                  </a:schemeClr>
                </a:solidFill>
                <a:latin typeface="Footlight MT Light" pitchFamily="18" charset="0"/>
                <a:cs typeface="Times New Roman" pitchFamily="18" charset="0"/>
              </a:rPr>
              <a:t> Wankhede College of Arts &amp; Commerce, </a:t>
            </a:r>
            <a:r>
              <a:rPr lang="en-US" sz="5100" dirty="0" err="1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75000"/>
                  </a:schemeClr>
                </a:solidFill>
                <a:latin typeface="Footlight MT Light" pitchFamily="18" charset="0"/>
                <a:cs typeface="Times New Roman" pitchFamily="18" charset="0"/>
              </a:rPr>
              <a:t>Khaparkheda</a:t>
            </a:r>
            <a:r>
              <a:rPr lang="en-US" sz="5100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75000"/>
                  </a:schemeClr>
                </a:solidFill>
                <a:latin typeface="Footlight MT Light" pitchFamily="18" charset="0"/>
                <a:cs typeface="Times New Roman" pitchFamily="18" charset="0"/>
              </a:rPr>
              <a:t>, </a:t>
            </a:r>
            <a:r>
              <a:rPr lang="en-US" sz="5100" dirty="0" err="1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75000"/>
                  </a:schemeClr>
                </a:solidFill>
                <a:latin typeface="Footlight MT Light" pitchFamily="18" charset="0"/>
                <a:cs typeface="Times New Roman" pitchFamily="18" charset="0"/>
              </a:rPr>
              <a:t>Distt</a:t>
            </a:r>
            <a:r>
              <a:rPr lang="en-US" sz="5100" dirty="0" smtClean="0">
                <a:ln>
                  <a:solidFill>
                    <a:schemeClr val="accent1">
                      <a:lumMod val="75000"/>
                    </a:schemeClr>
                  </a:solidFill>
                </a:ln>
                <a:solidFill>
                  <a:schemeClr val="accent6">
                    <a:lumMod val="75000"/>
                  </a:schemeClr>
                </a:solidFill>
                <a:latin typeface="Footlight MT Light" pitchFamily="18" charset="0"/>
                <a:cs typeface="Times New Roman" pitchFamily="18" charset="0"/>
              </a:rPr>
              <a:t>: Nagpur</a:t>
            </a:r>
            <a:endParaRPr lang="en-US" sz="5100" dirty="0">
              <a:ln>
                <a:solidFill>
                  <a:schemeClr val="accent1">
                    <a:lumMod val="75000"/>
                  </a:schemeClr>
                </a:solidFill>
              </a:ln>
              <a:solidFill>
                <a:schemeClr val="accent6">
                  <a:lumMod val="75000"/>
                </a:schemeClr>
              </a:solidFill>
              <a:latin typeface="Footlight MT Light" pitchFamily="18" charset="0"/>
              <a:cs typeface="Times New Roman" pitchFamily="18" charset="0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1676400" y="533400"/>
            <a:ext cx="7239000" cy="2286000"/>
          </a:xfrm>
          <a:prstGeom prst="rect">
            <a:avLst/>
          </a:prstGeom>
          <a:ln>
            <a:noFill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vert="horz" anchor="b">
            <a:norm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all" normalizeH="0" baseline="0" noProof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uLnTx/>
                <a:uFillTx/>
                <a:latin typeface="Algerian" pitchFamily="82" charset="0"/>
                <a:ea typeface="+mn-ea"/>
                <a:cs typeface="+mn-cs"/>
              </a:rPr>
              <a:t>A WORKSHOP ON</a:t>
            </a:r>
            <a:r>
              <a:rPr kumimoji="0" lang="en-US" sz="3000" b="1" i="0" u="none" strike="noStrike" kern="1200" cap="all" normalizeH="0" baseline="0" noProof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uLnTx/>
                <a:uFillTx/>
                <a:latin typeface="Algerian" pitchFamily="82" charset="0"/>
                <a:ea typeface="+mn-ea"/>
                <a:cs typeface="+mn-cs"/>
              </a:rPr>
              <a:t/>
            </a:r>
            <a:br>
              <a:rPr kumimoji="0" lang="en-US" sz="3000" b="1" i="0" u="none" strike="noStrike" kern="1200" cap="all" normalizeH="0" baseline="0" noProof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uLnTx/>
                <a:uFillTx/>
                <a:latin typeface="Algerian" pitchFamily="82" charset="0"/>
                <a:ea typeface="+mn-ea"/>
                <a:cs typeface="+mn-cs"/>
              </a:rPr>
            </a:br>
            <a:r>
              <a:rPr kumimoji="0" lang="en-US" sz="4800" b="1" i="0" u="none" strike="noStrike" kern="1200" cap="all" normalizeH="0" baseline="0" noProof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uLnTx/>
                <a:uFillTx/>
                <a:latin typeface="Algerian" pitchFamily="82" charset="0"/>
                <a:ea typeface="+mn-ea"/>
                <a:cs typeface="+mn-cs"/>
              </a:rPr>
              <a:t> IMPROVE YOUR ENGLISH </a:t>
            </a:r>
            <a:r>
              <a:rPr kumimoji="0" lang="en-US" sz="3000" b="1" i="0" u="none" strike="noStrike" kern="1200" cap="all" normalizeH="0" baseline="0" noProof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uLnTx/>
                <a:uFillTx/>
                <a:latin typeface="Algerian" pitchFamily="82" charset="0"/>
                <a:ea typeface="+mn-ea"/>
                <a:cs typeface="+mn-cs"/>
              </a:rPr>
              <a:t/>
            </a:r>
            <a:br>
              <a:rPr kumimoji="0" lang="en-US" sz="3000" b="1" i="0" u="none" strike="noStrike" kern="1200" cap="all" normalizeH="0" baseline="0" noProof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uLnTx/>
                <a:uFillTx/>
                <a:latin typeface="Algerian" pitchFamily="82" charset="0"/>
                <a:ea typeface="+mn-ea"/>
                <a:cs typeface="+mn-cs"/>
              </a:rPr>
            </a:br>
            <a:r>
              <a:rPr kumimoji="0" lang="en-US" sz="3000" b="1" i="0" u="none" strike="noStrike" kern="1200" cap="all" normalizeH="0" baseline="0" noProof="0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uLnTx/>
                <a:uFillTx/>
                <a:latin typeface="Algerian" pitchFamily="82" charset="0"/>
                <a:ea typeface="+mn-ea"/>
                <a:cs typeface="+mn-cs"/>
              </a:rPr>
              <a:t>Step Up- I</a:t>
            </a:r>
            <a:endParaRPr kumimoji="0" lang="en-US" sz="3000" b="1" i="0" u="none" strike="noStrike" kern="1200" cap="all" normalizeH="0" baseline="0" noProof="0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  <a:uLnTx/>
              <a:uFillTx/>
              <a:latin typeface="Algerian" pitchFamily="82" charset="0"/>
              <a:ea typeface="+mn-ea"/>
              <a:cs typeface="+mn-cs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601682292"/>
              </p:ext>
            </p:extLst>
          </p:nvPr>
        </p:nvGraphicFramePr>
        <p:xfrm>
          <a:off x="457200" y="762000"/>
          <a:ext cx="8229600" cy="553961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100528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Sr. No.</a:t>
                      </a:r>
                      <a:endParaRPr lang="en-US" sz="20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Conversation Opener</a:t>
                      </a:r>
                      <a:endParaRPr lang="en-US" sz="20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Responses</a:t>
                      </a:r>
                      <a:endParaRPr lang="en-US" sz="2000" b="1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123526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</a:t>
                      </a:r>
                      <a:endParaRPr lang="en-US" sz="2000" b="1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How’s it going?</a:t>
                      </a:r>
                      <a:endParaRPr lang="en-US" sz="20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A</a:t>
                      </a:r>
                      <a:endParaRPr lang="en-US" sz="20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OK/ It’s going fine/Not too bad</a:t>
                      </a:r>
                      <a:endParaRPr lang="en-US" sz="2000" b="1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100528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</a:t>
                      </a:r>
                      <a:endParaRPr lang="en-US" sz="20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Lovely weather</a:t>
                      </a:r>
                      <a:endParaRPr lang="en-US" sz="20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B</a:t>
                      </a:r>
                      <a:endParaRPr lang="en-US" sz="20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Yes, it is.</a:t>
                      </a:r>
                      <a:endParaRPr lang="en-US" sz="2000" b="1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100528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</a:t>
                      </a:r>
                      <a:endParaRPr lang="en-US" sz="20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How is work?</a:t>
                      </a:r>
                      <a:endParaRPr lang="en-US" sz="20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C</a:t>
                      </a:r>
                      <a:endParaRPr lang="en-US" sz="20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Great</a:t>
                      </a:r>
                      <a:endParaRPr lang="en-US" sz="20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123526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4</a:t>
                      </a:r>
                      <a:endParaRPr lang="en-US" sz="20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I haven’t seen you for a while</a:t>
                      </a:r>
                      <a:endParaRPr lang="en-US" sz="2000" b="1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D</a:t>
                      </a:r>
                      <a:endParaRPr lang="en-US" sz="20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I have been busy/away</a:t>
                      </a:r>
                      <a:endParaRPr lang="en-US" sz="20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>
            <a:normAutofit/>
          </a:bodyPr>
          <a:lstStyle/>
          <a:p>
            <a:pPr algn="l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Ages/Stages: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579383860"/>
              </p:ext>
            </p:extLst>
          </p:nvPr>
        </p:nvGraphicFramePr>
        <p:xfrm>
          <a:off x="457200" y="1219203"/>
          <a:ext cx="8229600" cy="53808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35868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Sr. No.</a:t>
                      </a:r>
                      <a:endParaRPr lang="en-US" sz="18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Term</a:t>
                      </a:r>
                      <a:endParaRPr lang="en-US" sz="1800" b="1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Age</a:t>
                      </a:r>
                      <a:endParaRPr lang="en-US" sz="1800" b="1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58381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</a:t>
                      </a:r>
                      <a:endParaRPr lang="en-US" sz="1800" b="1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Baby</a:t>
                      </a:r>
                      <a:endParaRPr lang="en-US" sz="1800" b="1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A</a:t>
                      </a:r>
                      <a:endParaRPr lang="en-US" sz="1800" b="1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0-1 year old approximately</a:t>
                      </a:r>
                      <a:endParaRPr lang="en-US" sz="1800" b="1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58381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</a:t>
                      </a:r>
                      <a:endParaRPr lang="en-US" sz="1800" b="1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Toddler</a:t>
                      </a:r>
                      <a:endParaRPr lang="en-US" sz="1800" b="1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B</a:t>
                      </a:r>
                      <a:endParaRPr lang="en-US" sz="1800" b="1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1-2 years old</a:t>
                      </a:r>
                      <a:endParaRPr lang="en-US" sz="1800" b="1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58381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</a:t>
                      </a:r>
                      <a:endParaRPr lang="en-US" sz="18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Child</a:t>
                      </a:r>
                      <a:endParaRPr lang="en-US" sz="1800" b="1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C</a:t>
                      </a:r>
                      <a:endParaRPr lang="en-US" sz="1800" b="1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2-12 years old</a:t>
                      </a:r>
                      <a:endParaRPr lang="en-US" sz="1800" b="1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58381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4</a:t>
                      </a:r>
                      <a:endParaRPr lang="en-US" sz="1800" b="1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Teenager</a:t>
                      </a:r>
                      <a:endParaRPr lang="en-US" sz="1800" b="1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D</a:t>
                      </a:r>
                      <a:endParaRPr lang="en-US" sz="1800" b="1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13-17 years  approximately</a:t>
                      </a:r>
                      <a:endParaRPr lang="en-US" sz="1800" b="1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58381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5</a:t>
                      </a:r>
                      <a:endParaRPr lang="en-US" sz="1800" b="1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Adult</a:t>
                      </a:r>
                      <a:endParaRPr lang="en-US" sz="1800" b="1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E</a:t>
                      </a:r>
                      <a:endParaRPr lang="en-US" sz="1800" b="1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18 years and more</a:t>
                      </a:r>
                      <a:endParaRPr lang="en-US" sz="1800" b="1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58381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6</a:t>
                      </a:r>
                      <a:endParaRPr lang="en-US" sz="1800" b="1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Middle aged</a:t>
                      </a:r>
                      <a:endParaRPr lang="en-US" sz="1800" b="1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F</a:t>
                      </a:r>
                      <a:endParaRPr lang="en-US" sz="1800" b="1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40+ years old</a:t>
                      </a:r>
                      <a:endParaRPr lang="en-US" sz="1800" b="1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58381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7</a:t>
                      </a:r>
                      <a:endParaRPr lang="en-US" sz="1800" b="1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Septuagenarian</a:t>
                      </a:r>
                      <a:endParaRPr lang="en-US" sz="1800" b="1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G</a:t>
                      </a:r>
                      <a:endParaRPr lang="en-US" sz="1800" b="1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70-79 years old</a:t>
                      </a:r>
                      <a:endParaRPr lang="en-US" sz="1800" b="1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58381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8</a:t>
                      </a:r>
                      <a:endParaRPr lang="en-US" sz="1800" b="1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Octogenarian</a:t>
                      </a:r>
                      <a:endParaRPr lang="en-US" sz="1800" b="1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H</a:t>
                      </a:r>
                      <a:endParaRPr lang="en-US" sz="1800" b="1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80-89 years old</a:t>
                      </a:r>
                      <a:endParaRPr lang="en-US" sz="18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8077200" cy="868362"/>
          </a:xfrm>
        </p:spPr>
        <p:txBody>
          <a:bodyPr>
            <a:normAutofit/>
          </a:bodyPr>
          <a:lstStyle/>
          <a:p>
            <a:r>
              <a:rPr lang="en-US" b="1" dirty="0"/>
              <a:t> 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Match the Adjectives to the body parts: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</p:nvPr>
        </p:nvGraphicFramePr>
        <p:xfrm>
          <a:off x="533400" y="1600200"/>
          <a:ext cx="8153400" cy="475164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200"/>
                <a:gridCol w="3200400"/>
                <a:gridCol w="762000"/>
                <a:gridCol w="2971800"/>
              </a:tblGrid>
              <a:tr h="7874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latin typeface="Times New Roman"/>
                          <a:ea typeface="Calibri"/>
                          <a:cs typeface="Times New Roman"/>
                        </a:rPr>
                        <a:t>Sr. No.</a:t>
                      </a:r>
                      <a:endParaRPr lang="en-US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latin typeface="Times New Roman"/>
                          <a:ea typeface="Calibri"/>
                          <a:cs typeface="Times New Roman"/>
                        </a:rPr>
                        <a:t>Adjectives</a:t>
                      </a:r>
                      <a:endParaRPr lang="en-US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latin typeface="Times New Roman"/>
                          <a:ea typeface="Calibri"/>
                          <a:cs typeface="Times New Roman"/>
                        </a:rPr>
                        <a:t>Body parts</a:t>
                      </a:r>
                      <a:endParaRPr lang="en-US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874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en-US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latin typeface="Times New Roman"/>
                          <a:ea typeface="Calibri"/>
                          <a:cs typeface="Times New Roman"/>
                        </a:rPr>
                        <a:t>Black, curly, wavy, straight</a:t>
                      </a:r>
                      <a:endParaRPr lang="en-US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latin typeface="Times New Roman"/>
                          <a:ea typeface="Calibri"/>
                          <a:cs typeface="Times New Roman"/>
                        </a:rPr>
                        <a:t>A</a:t>
                      </a:r>
                      <a:endParaRPr lang="en-US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latin typeface="Times New Roman"/>
                          <a:ea typeface="Calibri"/>
                          <a:cs typeface="Times New Roman"/>
                        </a:rPr>
                        <a:t>Hair</a:t>
                      </a:r>
                      <a:endParaRPr lang="en-US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874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en-US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latin typeface="Times New Roman"/>
                          <a:ea typeface="Calibri"/>
                          <a:cs typeface="Times New Roman"/>
                        </a:rPr>
                        <a:t>Dark, Pale</a:t>
                      </a:r>
                      <a:endParaRPr lang="en-US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latin typeface="Times New Roman"/>
                          <a:ea typeface="Calibri"/>
                          <a:cs typeface="Times New Roman"/>
                        </a:rPr>
                        <a:t>B</a:t>
                      </a:r>
                      <a:endParaRPr lang="en-US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latin typeface="Times New Roman"/>
                          <a:ea typeface="Calibri"/>
                          <a:cs typeface="Times New Roman"/>
                        </a:rPr>
                        <a:t>Skin colour</a:t>
                      </a:r>
                      <a:endParaRPr lang="en-US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874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en-US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latin typeface="Times New Roman"/>
                          <a:ea typeface="Calibri"/>
                          <a:cs typeface="Times New Roman"/>
                        </a:rPr>
                        <a:t>Broad</a:t>
                      </a:r>
                      <a:endParaRPr lang="en-US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latin typeface="Times New Roman"/>
                          <a:ea typeface="Calibri"/>
                          <a:cs typeface="Times New Roman"/>
                        </a:rPr>
                        <a:t>C</a:t>
                      </a:r>
                      <a:endParaRPr lang="en-US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latin typeface="Times New Roman"/>
                          <a:ea typeface="Calibri"/>
                          <a:cs typeface="Times New Roman"/>
                        </a:rPr>
                        <a:t>Shoulder</a:t>
                      </a:r>
                      <a:endParaRPr lang="en-US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874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en-US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latin typeface="Times New Roman"/>
                          <a:ea typeface="Calibri"/>
                          <a:cs typeface="Times New Roman"/>
                        </a:rPr>
                        <a:t>Muscular</a:t>
                      </a:r>
                      <a:endParaRPr lang="en-US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latin typeface="Times New Roman"/>
                          <a:ea typeface="Calibri"/>
                          <a:cs typeface="Times New Roman"/>
                        </a:rPr>
                        <a:t>D</a:t>
                      </a:r>
                      <a:endParaRPr lang="en-US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latin typeface="Times New Roman"/>
                          <a:ea typeface="Calibri"/>
                          <a:cs typeface="Times New Roman"/>
                        </a:rPr>
                        <a:t>Arms</a:t>
                      </a:r>
                      <a:endParaRPr lang="en-US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874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latin typeface="Times New Roman"/>
                          <a:ea typeface="Calibri"/>
                          <a:cs typeface="Times New Roman"/>
                        </a:rPr>
                        <a:t>5</a:t>
                      </a:r>
                      <a:endParaRPr lang="en-US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latin typeface="Times New Roman"/>
                          <a:ea typeface="Calibri"/>
                          <a:cs typeface="Times New Roman"/>
                        </a:rPr>
                        <a:t>Bald</a:t>
                      </a:r>
                      <a:endParaRPr lang="en-US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latin typeface="Times New Roman"/>
                          <a:ea typeface="Calibri"/>
                          <a:cs typeface="Times New Roman"/>
                        </a:rPr>
                        <a:t>E</a:t>
                      </a:r>
                      <a:endParaRPr lang="en-US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latin typeface="Times New Roman"/>
                          <a:ea typeface="Calibri"/>
                          <a:cs typeface="Times New Roman"/>
                        </a:rPr>
                        <a:t>Head</a:t>
                      </a:r>
                      <a:endParaRPr lang="en-US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914400"/>
            <a:ext cx="8229600" cy="503238"/>
          </a:xfrm>
        </p:spPr>
        <p:txBody>
          <a:bodyPr>
            <a:normAutofit fontScale="90000"/>
          </a:bodyPr>
          <a:lstStyle/>
          <a:p>
            <a:pPr algn="l"/>
            <a:r>
              <a:rPr lang="en-US" sz="3100" b="1" u="sng" dirty="0">
                <a:latin typeface="Times New Roman" pitchFamily="18" charset="0"/>
                <a:cs typeface="Times New Roman" pitchFamily="18" charset="0"/>
              </a:rPr>
              <a:t>Invitation, Suggestion, Acceptance, Refusal</a:t>
            </a:r>
            <a:r>
              <a:rPr lang="en-US" sz="3100" b="1" u="sng" dirty="0" smtClean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sz="31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100" dirty="0">
                <a:latin typeface="Times New Roman" pitchFamily="18" charset="0"/>
                <a:cs typeface="Times New Roman" pitchFamily="18" charset="0"/>
              </a:rPr>
            </a:br>
            <a:r>
              <a:rPr lang="en-US" sz="3100" b="1" u="sng" dirty="0" smtClean="0">
                <a:latin typeface="Times New Roman" pitchFamily="18" charset="0"/>
                <a:cs typeface="Times New Roman" pitchFamily="18" charset="0"/>
              </a:rPr>
              <a:t>Invitation</a:t>
            </a:r>
            <a:r>
              <a:rPr lang="en-US" sz="3100" b="1" u="sng" dirty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874330206"/>
              </p:ext>
            </p:extLst>
          </p:nvPr>
        </p:nvGraphicFramePr>
        <p:xfrm>
          <a:off x="533400" y="1600200"/>
          <a:ext cx="8229600" cy="48723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14600"/>
                <a:gridCol w="2971800"/>
                <a:gridCol w="2743200"/>
              </a:tblGrid>
              <a:tr h="63350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latin typeface="Times New Roman"/>
                          <a:ea typeface="Calibri"/>
                          <a:cs typeface="Times New Roman"/>
                        </a:rPr>
                        <a:t>Informal</a:t>
                      </a:r>
                      <a:endParaRPr lang="en-US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latin typeface="Times New Roman"/>
                          <a:ea typeface="Calibri"/>
                          <a:cs typeface="Times New Roman"/>
                        </a:rPr>
                        <a:t>Time/Place</a:t>
                      </a:r>
                      <a:endParaRPr lang="en-US" sz="16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latin typeface="Times New Roman"/>
                          <a:ea typeface="Calibri"/>
                          <a:cs typeface="Times New Roman"/>
                        </a:rPr>
                        <a:t>Formal</a:t>
                      </a:r>
                      <a:endParaRPr lang="en-US" sz="16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7843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latin typeface="Times New Roman"/>
                          <a:ea typeface="Calibri"/>
                          <a:cs typeface="Times New Roman"/>
                        </a:rPr>
                        <a:t>Let’s  </a:t>
                      </a:r>
                      <a:r>
                        <a:rPr lang="en-US" sz="1800" b="1" dirty="0" smtClean="0">
                          <a:latin typeface="Times New Roman"/>
                          <a:ea typeface="Calibri"/>
                          <a:cs typeface="Times New Roman"/>
                        </a:rPr>
                        <a:t>………………</a:t>
                      </a:r>
                      <a:endParaRPr lang="en-US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latin typeface="Times New Roman"/>
                          <a:ea typeface="Calibri"/>
                          <a:cs typeface="Times New Roman"/>
                        </a:rPr>
                        <a:t>Shall </a:t>
                      </a:r>
                      <a:r>
                        <a:rPr lang="en-US" sz="1800" b="1" dirty="0" smtClean="0">
                          <a:latin typeface="Times New Roman"/>
                          <a:ea typeface="Calibri"/>
                          <a:cs typeface="Times New Roman"/>
                        </a:rPr>
                        <a:t>we</a:t>
                      </a:r>
                      <a:r>
                        <a:rPr lang="en-US" sz="1800" b="1" baseline="0" dirty="0" smtClean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800" b="1" dirty="0" smtClean="0">
                          <a:latin typeface="Times New Roman"/>
                          <a:ea typeface="Calibri"/>
                          <a:cs typeface="Times New Roman"/>
                        </a:rPr>
                        <a:t>…………………….?</a:t>
                      </a:r>
                      <a:endParaRPr lang="en-US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latin typeface="Times New Roman"/>
                          <a:ea typeface="Calibri"/>
                          <a:cs typeface="Times New Roman"/>
                        </a:rPr>
                        <a:t>We would be (very pleased to) if you could ……………………..</a:t>
                      </a:r>
                      <a:endParaRPr lang="en-US" sz="16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3350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latin typeface="Times New Roman"/>
                          <a:ea typeface="Calibri"/>
                          <a:cs typeface="Times New Roman"/>
                        </a:rPr>
                        <a:t>Like to ………..</a:t>
                      </a:r>
                      <a:endParaRPr lang="en-US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latin typeface="Times New Roman"/>
                          <a:ea typeface="Calibri"/>
                          <a:cs typeface="Times New Roman"/>
                        </a:rPr>
                        <a:t>Would like to ……?</a:t>
                      </a:r>
                      <a:endParaRPr lang="en-US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latin typeface="Times New Roman"/>
                          <a:ea typeface="Calibri"/>
                          <a:cs typeface="Times New Roman"/>
                        </a:rPr>
                        <a:t>I’d (very much) like you to…..</a:t>
                      </a:r>
                      <a:endParaRPr lang="en-US" sz="16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7843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latin typeface="Times New Roman"/>
                          <a:ea typeface="Calibri"/>
                          <a:cs typeface="Times New Roman"/>
                        </a:rPr>
                        <a:t>Why don’t you………………?</a:t>
                      </a:r>
                      <a:endParaRPr lang="en-US" sz="16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latin typeface="Times New Roman"/>
                          <a:ea typeface="Calibri"/>
                          <a:cs typeface="Times New Roman"/>
                        </a:rPr>
                        <a:t>Would you care to /for…….?</a:t>
                      </a:r>
                      <a:endParaRPr lang="en-US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latin typeface="Times New Roman"/>
                          <a:ea typeface="Calibri"/>
                          <a:cs typeface="Times New Roman"/>
                        </a:rPr>
                        <a:t>We should be delighted if you could……………..</a:t>
                      </a:r>
                      <a:endParaRPr lang="en-US" sz="16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3350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latin typeface="Times New Roman"/>
                          <a:ea typeface="Calibri"/>
                          <a:cs typeface="Times New Roman"/>
                        </a:rPr>
                        <a:t>What about ……………………..?</a:t>
                      </a:r>
                      <a:endParaRPr lang="en-US" sz="16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latin typeface="Times New Roman"/>
                          <a:ea typeface="Calibri"/>
                          <a:cs typeface="Times New Roman"/>
                        </a:rPr>
                        <a:t>Do …………………………..?</a:t>
                      </a:r>
                      <a:endParaRPr lang="en-US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latin typeface="Times New Roman"/>
                          <a:ea typeface="Calibri"/>
                          <a:cs typeface="Times New Roman"/>
                        </a:rPr>
                        <a:t>I was/ we were </a:t>
                      </a:r>
                      <a:r>
                        <a:rPr lang="en-US" sz="1800" b="1" dirty="0" smtClean="0">
                          <a:latin typeface="Times New Roman"/>
                          <a:ea typeface="Calibri"/>
                          <a:cs typeface="Times New Roman"/>
                        </a:rPr>
                        <a:t>wondering ……………</a:t>
                      </a:r>
                      <a:endParaRPr lang="en-US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3350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latin typeface="Times New Roman"/>
                          <a:ea typeface="Calibri"/>
                          <a:cs typeface="Times New Roman"/>
                        </a:rPr>
                        <a:t>You must………………</a:t>
                      </a:r>
                      <a:endParaRPr lang="en-US" sz="16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latin typeface="Times New Roman"/>
                          <a:ea typeface="Calibri"/>
                          <a:cs typeface="Times New Roman"/>
                        </a:rPr>
                        <a:t>Won’t you ……………………….?</a:t>
                      </a:r>
                      <a:endParaRPr lang="en-US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latin typeface="Times New Roman"/>
                          <a:ea typeface="Calibri"/>
                          <a:cs typeface="Times New Roman"/>
                        </a:rPr>
                        <a:t>If you ‘d like to </a:t>
                      </a:r>
                      <a:r>
                        <a:rPr lang="en-US" sz="1800" b="1" dirty="0" smtClean="0">
                          <a:latin typeface="Times New Roman"/>
                          <a:ea typeface="Calibri"/>
                          <a:cs typeface="Times New Roman"/>
                        </a:rPr>
                        <a:t>……….</a:t>
                      </a:r>
                      <a:endParaRPr lang="en-US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3350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latin typeface="Times New Roman"/>
                          <a:ea typeface="Calibri"/>
                          <a:cs typeface="Times New Roman"/>
                        </a:rPr>
                        <a:t>Come &amp; ………………</a:t>
                      </a:r>
                      <a:endParaRPr lang="en-US" sz="16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latin typeface="Times New Roman"/>
                          <a:ea typeface="Calibri"/>
                          <a:cs typeface="Times New Roman"/>
                        </a:rPr>
                        <a:t>I’d like to invite you to ………….</a:t>
                      </a:r>
                      <a:endParaRPr lang="en-US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latin typeface="Times New Roman"/>
                          <a:ea typeface="Calibri"/>
                          <a:cs typeface="Times New Roman"/>
                        </a:rPr>
                        <a:t>It would be nice if…………….</a:t>
                      </a:r>
                      <a:endParaRPr lang="en-US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pPr algn="l"/>
            <a:r>
              <a:rPr lang="en-US" b="1" u="sng" dirty="0" smtClean="0"/>
              <a:t/>
            </a:r>
            <a:br>
              <a:rPr lang="en-US" b="1" u="sng" dirty="0" smtClean="0"/>
            </a:br>
            <a:r>
              <a:rPr lang="en-US" sz="3100" b="1" u="sng" dirty="0" smtClean="0"/>
              <a:t>Suggestion</a:t>
            </a:r>
            <a:r>
              <a:rPr lang="en-US" sz="3100" b="1" u="sng" dirty="0"/>
              <a:t>: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706621124"/>
              </p:ext>
            </p:extLst>
          </p:nvPr>
        </p:nvGraphicFramePr>
        <p:xfrm>
          <a:off x="457200" y="1066799"/>
          <a:ext cx="8382000" cy="538742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94000"/>
                <a:gridCol w="2794000"/>
                <a:gridCol w="2794000"/>
              </a:tblGrid>
              <a:tr h="46284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latin typeface="Times New Roman"/>
                          <a:ea typeface="Calibri"/>
                          <a:cs typeface="Times New Roman"/>
                        </a:rPr>
                        <a:t>Informal</a:t>
                      </a:r>
                      <a:endParaRPr lang="en-US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latin typeface="Times New Roman"/>
                          <a:ea typeface="Calibri"/>
                          <a:cs typeface="Times New Roman"/>
                        </a:rPr>
                        <a:t>Time/Place</a:t>
                      </a:r>
                      <a:endParaRPr lang="en-US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latin typeface="Times New Roman"/>
                          <a:ea typeface="Calibri"/>
                          <a:cs typeface="Times New Roman"/>
                        </a:rPr>
                        <a:t>Formal</a:t>
                      </a:r>
                      <a:endParaRPr lang="en-US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18344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latin typeface="Times New Roman"/>
                          <a:ea typeface="Calibri"/>
                          <a:cs typeface="Times New Roman"/>
                        </a:rPr>
                        <a:t>Let’s  ……………….</a:t>
                      </a:r>
                      <a:endParaRPr lang="en-US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latin typeface="Times New Roman"/>
                          <a:ea typeface="Calibri"/>
                          <a:cs typeface="Times New Roman"/>
                        </a:rPr>
                        <a:t>Shall we </a:t>
                      </a:r>
                      <a:r>
                        <a:rPr lang="en-US" sz="1600" b="1" dirty="0" smtClean="0">
                          <a:latin typeface="Times New Roman"/>
                          <a:ea typeface="Calibri"/>
                          <a:cs typeface="Times New Roman"/>
                        </a:rPr>
                        <a:t>……………………?</a:t>
                      </a:r>
                      <a:endParaRPr lang="en-US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latin typeface="Times New Roman"/>
                          <a:ea typeface="Calibri"/>
                          <a:cs typeface="Times New Roman"/>
                        </a:rPr>
                        <a:t>Can/could/might. </a:t>
                      </a:r>
                      <a:r>
                        <a:rPr lang="en-US" sz="1600" b="1" dirty="0" smtClean="0">
                          <a:latin typeface="Times New Roman"/>
                          <a:ea typeface="Calibri"/>
                          <a:cs typeface="Times New Roman"/>
                        </a:rPr>
                        <a:t>……………</a:t>
                      </a:r>
                      <a:endParaRPr lang="en-US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6284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latin typeface="Times New Roman"/>
                          <a:ea typeface="Calibri"/>
                          <a:cs typeface="Times New Roman"/>
                        </a:rPr>
                        <a:t>Fancy …………?</a:t>
                      </a:r>
                      <a:endParaRPr lang="en-US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latin typeface="Times New Roman"/>
                          <a:ea typeface="Calibri"/>
                          <a:cs typeface="Times New Roman"/>
                        </a:rPr>
                        <a:t>You could……………………?</a:t>
                      </a:r>
                      <a:endParaRPr lang="en-US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latin typeface="Times New Roman"/>
                          <a:ea typeface="Calibri"/>
                          <a:cs typeface="Times New Roman"/>
                        </a:rPr>
                        <a:t>I suggest…………………</a:t>
                      </a:r>
                      <a:endParaRPr lang="en-US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6284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latin typeface="Times New Roman"/>
                          <a:ea typeface="Calibri"/>
                          <a:cs typeface="Times New Roman"/>
                        </a:rPr>
                        <a:t>Why don’t we ………………?</a:t>
                      </a:r>
                      <a:endParaRPr lang="en-US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latin typeface="Times New Roman"/>
                          <a:ea typeface="Calibri"/>
                          <a:cs typeface="Times New Roman"/>
                        </a:rPr>
                        <a:t>We might as well…</a:t>
                      </a:r>
                      <a:endParaRPr lang="en-US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latin typeface="Times New Roman"/>
                          <a:ea typeface="Calibri"/>
                          <a:cs typeface="Times New Roman"/>
                        </a:rPr>
                        <a:t>You may/might like to ……</a:t>
                      </a:r>
                      <a:endParaRPr lang="en-US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4305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latin typeface="Times New Roman"/>
                          <a:ea typeface="Calibri"/>
                          <a:cs typeface="Times New Roman"/>
                        </a:rPr>
                        <a:t>What about ……………………..?</a:t>
                      </a:r>
                      <a:endParaRPr lang="en-US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latin typeface="Times New Roman"/>
                          <a:ea typeface="Calibri"/>
                          <a:cs typeface="Times New Roman"/>
                        </a:rPr>
                        <a:t>I suggest that …………..</a:t>
                      </a:r>
                      <a:endParaRPr lang="en-US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latin typeface="Times New Roman"/>
                          <a:ea typeface="Calibri"/>
                          <a:cs typeface="Times New Roman"/>
                        </a:rPr>
                        <a:t>I would like to suggest……</a:t>
                      </a:r>
                      <a:endParaRPr lang="en-US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6284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latin typeface="Times New Roman"/>
                          <a:ea typeface="Calibri"/>
                          <a:cs typeface="Times New Roman"/>
                        </a:rPr>
                        <a:t>How about………………..?</a:t>
                      </a:r>
                      <a:endParaRPr lang="en-US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latin typeface="Times New Roman"/>
                          <a:ea typeface="Calibri"/>
                          <a:cs typeface="Times New Roman"/>
                        </a:rPr>
                        <a:t>We might as well……</a:t>
                      </a:r>
                      <a:endParaRPr lang="en-US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latin typeface="Times New Roman"/>
                          <a:ea typeface="Calibri"/>
                          <a:cs typeface="Times New Roman"/>
                        </a:rPr>
                        <a:t>I would like to suggest…….</a:t>
                      </a:r>
                      <a:endParaRPr lang="en-US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6284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latin typeface="Times New Roman"/>
                          <a:ea typeface="Calibri"/>
                          <a:cs typeface="Times New Roman"/>
                        </a:rPr>
                        <a:t>Well ……….. Shall we……….?</a:t>
                      </a:r>
                      <a:endParaRPr lang="en-US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latin typeface="Times New Roman"/>
                          <a:ea typeface="Calibri"/>
                          <a:cs typeface="Times New Roman"/>
                        </a:rPr>
                        <a:t>Would you care to …………..?</a:t>
                      </a:r>
                      <a:endParaRPr lang="en-US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latin typeface="Times New Roman"/>
                          <a:ea typeface="Calibri"/>
                          <a:cs typeface="Times New Roman"/>
                        </a:rPr>
                        <a:t>Have you considered…………?</a:t>
                      </a:r>
                      <a:endParaRPr lang="en-US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4305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latin typeface="Times New Roman"/>
                          <a:ea typeface="Calibri"/>
                          <a:cs typeface="Times New Roman"/>
                        </a:rPr>
                        <a:t>Surely, s/he /they would ……….</a:t>
                      </a:r>
                      <a:endParaRPr lang="en-US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1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1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6284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latin typeface="Times New Roman"/>
                          <a:ea typeface="Calibri"/>
                          <a:cs typeface="Times New Roman"/>
                        </a:rPr>
                        <a:t>I’d say that………..</a:t>
                      </a:r>
                      <a:endParaRPr lang="en-US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1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1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6284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latin typeface="Times New Roman"/>
                          <a:ea typeface="Calibri"/>
                          <a:cs typeface="Times New Roman"/>
                        </a:rPr>
                        <a:t>Try ……………</a:t>
                      </a:r>
                      <a:endParaRPr lang="en-US" sz="14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1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1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6284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latin typeface="Times New Roman"/>
                          <a:ea typeface="Calibri"/>
                          <a:cs typeface="Times New Roman"/>
                        </a:rPr>
                        <a:t>I think you’d better……….</a:t>
                      </a:r>
                      <a:endParaRPr lang="en-US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1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b="1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>
            <a:normAutofit fontScale="90000"/>
          </a:bodyPr>
          <a:lstStyle/>
          <a:p>
            <a:pPr algn="l"/>
            <a:r>
              <a:rPr lang="en-US" sz="3100" b="1" u="sng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100" b="1" u="sng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3100" b="1" u="sng" dirty="0" smtClean="0">
                <a:latin typeface="Times New Roman" pitchFamily="18" charset="0"/>
                <a:cs typeface="Times New Roman" pitchFamily="18" charset="0"/>
              </a:rPr>
              <a:t>Accepting </a:t>
            </a:r>
            <a:r>
              <a:rPr lang="en-US" sz="3100" b="1" u="sng" dirty="0">
                <a:latin typeface="Times New Roman" pitchFamily="18" charset="0"/>
                <a:cs typeface="Times New Roman" pitchFamily="18" charset="0"/>
              </a:rPr>
              <a:t>an Invitation or suggestion:</a:t>
            </a:r>
            <a:r>
              <a:rPr lang="en-US" sz="31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100" dirty="0">
                <a:latin typeface="Times New Roman" pitchFamily="18" charset="0"/>
                <a:cs typeface="Times New Roman" pitchFamily="18" charset="0"/>
              </a:rPr>
            </a:b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562235619"/>
              </p:ext>
            </p:extLst>
          </p:nvPr>
        </p:nvGraphicFramePr>
        <p:xfrm>
          <a:off x="457200" y="1143000"/>
          <a:ext cx="8229600" cy="4953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74076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latin typeface="Times New Roman"/>
                          <a:ea typeface="Calibri"/>
                          <a:cs typeface="Times New Roman"/>
                        </a:rPr>
                        <a:t>Informal</a:t>
                      </a:r>
                      <a:endParaRPr lang="en-US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latin typeface="Times New Roman"/>
                          <a:ea typeface="Calibri"/>
                          <a:cs typeface="Times New Roman"/>
                        </a:rPr>
                        <a:t>Time/Place</a:t>
                      </a:r>
                      <a:endParaRPr lang="en-US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latin typeface="Times New Roman"/>
                          <a:ea typeface="Calibri"/>
                          <a:cs typeface="Times New Roman"/>
                        </a:rPr>
                        <a:t>Formal</a:t>
                      </a:r>
                      <a:endParaRPr lang="en-US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91023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latin typeface="Times New Roman"/>
                          <a:ea typeface="Calibri"/>
                          <a:cs typeface="Times New Roman"/>
                        </a:rPr>
                        <a:t>Thanks, </a:t>
                      </a:r>
                      <a:r>
                        <a:rPr lang="en-US" sz="1800" b="1" dirty="0">
                          <a:latin typeface="Times New Roman"/>
                          <a:ea typeface="Calibri"/>
                          <a:cs typeface="Times New Roman"/>
                        </a:rPr>
                        <a:t>I’s love to …………</a:t>
                      </a:r>
                      <a:endParaRPr lang="en-US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latin typeface="Times New Roman"/>
                          <a:ea typeface="Calibri"/>
                          <a:cs typeface="Times New Roman"/>
                        </a:rPr>
                        <a:t>That would be wonderful/very nice……..</a:t>
                      </a:r>
                      <a:endParaRPr lang="en-US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latin typeface="Times New Roman"/>
                          <a:ea typeface="Calibri"/>
                          <a:cs typeface="Times New Roman"/>
                        </a:rPr>
                        <a:t>I’d/we’d be delighted  to ………..</a:t>
                      </a:r>
                      <a:endParaRPr lang="en-US" sz="16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91023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latin typeface="Times New Roman"/>
                          <a:ea typeface="Calibri"/>
                          <a:cs typeface="Times New Roman"/>
                        </a:rPr>
                        <a:t>Sounds great/fine…………..</a:t>
                      </a:r>
                      <a:endParaRPr lang="en-US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latin typeface="Times New Roman"/>
                          <a:ea typeface="Calibri"/>
                          <a:cs typeface="Times New Roman"/>
                        </a:rPr>
                        <a:t>(Thank you) I’d like to / that…….</a:t>
                      </a:r>
                      <a:endParaRPr lang="en-US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latin typeface="Times New Roman"/>
                          <a:ea typeface="Calibri"/>
                          <a:cs typeface="Times New Roman"/>
                        </a:rPr>
                        <a:t>That is really (very) /much most kind of you</a:t>
                      </a:r>
                      <a:r>
                        <a:rPr lang="en-US" sz="1800" b="1" dirty="0" smtClean="0">
                          <a:latin typeface="Times New Roman"/>
                          <a:ea typeface="Calibri"/>
                          <a:cs typeface="Times New Roman"/>
                        </a:rPr>
                        <a:t>…………</a:t>
                      </a:r>
                      <a:endParaRPr lang="en-US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91023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latin typeface="Times New Roman"/>
                          <a:ea typeface="Calibri"/>
                          <a:cs typeface="Times New Roman"/>
                        </a:rPr>
                        <a:t>Ok/All right</a:t>
                      </a:r>
                      <a:endParaRPr lang="en-US" sz="16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latin typeface="Times New Roman"/>
                          <a:ea typeface="Calibri"/>
                          <a:cs typeface="Times New Roman"/>
                        </a:rPr>
                        <a:t>That sound like a very nice idea…,,</a:t>
                      </a:r>
                      <a:endParaRPr lang="en-US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latin typeface="Times New Roman"/>
                          <a:ea typeface="Calibri"/>
                          <a:cs typeface="Times New Roman"/>
                        </a:rPr>
                        <a:t>It would give me/us great pleasure to ………….</a:t>
                      </a:r>
                      <a:endParaRPr lang="en-US" sz="16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4076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latin typeface="Times New Roman"/>
                          <a:ea typeface="Calibri"/>
                          <a:cs typeface="Times New Roman"/>
                        </a:rPr>
                        <a:t>Yes, fine, thanks </a:t>
                      </a:r>
                      <a:endParaRPr lang="en-US" sz="16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latin typeface="Times New Roman"/>
                          <a:ea typeface="Calibri"/>
                          <a:cs typeface="Times New Roman"/>
                        </a:rPr>
                        <a:t>Yes, I will, with pleasure</a:t>
                      </a:r>
                      <a:endParaRPr lang="en-US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latin typeface="Times New Roman"/>
                          <a:ea typeface="Calibri"/>
                          <a:cs typeface="Times New Roman"/>
                        </a:rPr>
                        <a:t>……………………….</a:t>
                      </a:r>
                      <a:endParaRPr lang="en-US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40769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latin typeface="Times New Roman"/>
                          <a:ea typeface="Calibri"/>
                          <a:cs typeface="Times New Roman"/>
                        </a:rPr>
                        <a:t>I won’t say no.</a:t>
                      </a:r>
                      <a:endParaRPr lang="en-US" sz="16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b="1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b="1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>
            <a:noAutofit/>
          </a:bodyPr>
          <a:lstStyle/>
          <a:p>
            <a:pPr algn="l"/>
            <a:r>
              <a:rPr lang="en-US" sz="2800" b="1" u="sng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800" b="1" u="sng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800" b="1" u="sng" dirty="0" smtClean="0">
                <a:latin typeface="Times New Roman" pitchFamily="18" charset="0"/>
                <a:cs typeface="Times New Roman" pitchFamily="18" charset="0"/>
              </a:rPr>
              <a:t>Refusing </a:t>
            </a:r>
            <a:r>
              <a:rPr lang="en-US" sz="2800" b="1" u="sng" dirty="0">
                <a:latin typeface="Times New Roman" pitchFamily="18" charset="0"/>
                <a:cs typeface="Times New Roman" pitchFamily="18" charset="0"/>
              </a:rPr>
              <a:t>Invitation or suggestion: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800" dirty="0">
                <a:latin typeface="Times New Roman" pitchFamily="18" charset="0"/>
                <a:cs typeface="Times New Roman" pitchFamily="18" charset="0"/>
              </a:rPr>
            </a:b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4169245441"/>
              </p:ext>
            </p:extLst>
          </p:nvPr>
        </p:nvGraphicFramePr>
        <p:xfrm>
          <a:off x="457200" y="1600200"/>
          <a:ext cx="7467600" cy="48736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89200"/>
                <a:gridCol w="2489200"/>
                <a:gridCol w="2489200"/>
              </a:tblGrid>
              <a:tr h="75848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latin typeface="Times New Roman"/>
                          <a:ea typeface="Calibri"/>
                          <a:cs typeface="Times New Roman"/>
                        </a:rPr>
                        <a:t>Informal</a:t>
                      </a:r>
                      <a:endParaRPr lang="en-US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230" marR="6223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latin typeface="Times New Roman"/>
                          <a:ea typeface="Calibri"/>
                          <a:cs typeface="Times New Roman"/>
                        </a:rPr>
                        <a:t>Time/Place</a:t>
                      </a:r>
                      <a:endParaRPr lang="en-US" sz="18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230" marR="6223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latin typeface="Times New Roman"/>
                          <a:ea typeface="Calibri"/>
                          <a:cs typeface="Times New Roman"/>
                        </a:rPr>
                        <a:t>Formal</a:t>
                      </a:r>
                      <a:endParaRPr lang="en-US" sz="18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230" marR="62230" marT="0" marB="0"/>
                </a:tc>
              </a:tr>
              <a:tr h="93199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latin typeface="Times New Roman"/>
                          <a:ea typeface="Calibri"/>
                          <a:cs typeface="Times New Roman"/>
                        </a:rPr>
                        <a:t>That would be great but……</a:t>
                      </a:r>
                      <a:endParaRPr lang="en-US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230" marR="6223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latin typeface="Times New Roman"/>
                          <a:ea typeface="Calibri"/>
                          <a:cs typeface="Times New Roman"/>
                        </a:rPr>
                        <a:t>Thank you (very much) but………..</a:t>
                      </a:r>
                      <a:endParaRPr lang="en-US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230" marR="6223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latin typeface="Times New Roman"/>
                          <a:ea typeface="Calibri"/>
                          <a:cs typeface="Times New Roman"/>
                        </a:rPr>
                        <a:t>That’s very/extremely kind of you, but</a:t>
                      </a:r>
                      <a:r>
                        <a:rPr lang="en-US" sz="2000" b="1" dirty="0" smtClean="0">
                          <a:latin typeface="Times New Roman"/>
                          <a:ea typeface="Calibri"/>
                          <a:cs typeface="Times New Roman"/>
                        </a:rPr>
                        <a:t>………</a:t>
                      </a:r>
                      <a:endParaRPr lang="en-US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230" marR="62230" marT="0" marB="0"/>
                </a:tc>
              </a:tr>
              <a:tr h="75848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latin typeface="Times New Roman"/>
                          <a:ea typeface="Calibri"/>
                          <a:cs typeface="Times New Roman"/>
                        </a:rPr>
                        <a:t>I’d love to but……… sorry, I can’t.</a:t>
                      </a:r>
                      <a:endParaRPr lang="en-US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230" marR="6223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latin typeface="Times New Roman"/>
                          <a:ea typeface="Calibri"/>
                          <a:cs typeface="Times New Roman"/>
                        </a:rPr>
                        <a:t>I would like to but…..</a:t>
                      </a:r>
                      <a:endParaRPr lang="en-US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230" marR="6223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latin typeface="Times New Roman"/>
                          <a:ea typeface="Calibri"/>
                          <a:cs typeface="Times New Roman"/>
                        </a:rPr>
                        <a:t>I am awfully sorry, but…………..</a:t>
                      </a:r>
                      <a:endParaRPr lang="en-US" sz="18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230" marR="62230" marT="0" marB="0"/>
                </a:tc>
              </a:tr>
              <a:tr h="75848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latin typeface="Times New Roman"/>
                          <a:ea typeface="Calibri"/>
                          <a:cs typeface="Times New Roman"/>
                        </a:rPr>
                        <a:t>But thanks anyway.</a:t>
                      </a:r>
                      <a:endParaRPr lang="en-US" sz="18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230" marR="6223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latin typeface="Times New Roman"/>
                          <a:ea typeface="Calibri"/>
                          <a:cs typeface="Times New Roman"/>
                        </a:rPr>
                        <a:t>I wish, I could but………….</a:t>
                      </a:r>
                      <a:endParaRPr lang="en-US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230" marR="6223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latin typeface="Times New Roman"/>
                          <a:ea typeface="Calibri"/>
                          <a:cs typeface="Times New Roman"/>
                        </a:rPr>
                        <a:t>Unfortunately</a:t>
                      </a:r>
                      <a:r>
                        <a:rPr lang="en-US" sz="2000" b="1" dirty="0" smtClean="0">
                          <a:latin typeface="Times New Roman"/>
                          <a:ea typeface="Calibri"/>
                          <a:cs typeface="Times New Roman"/>
                        </a:rPr>
                        <a:t>…………………</a:t>
                      </a:r>
                      <a:endParaRPr lang="en-US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230" marR="62230" marT="0" marB="0"/>
                </a:tc>
              </a:tr>
              <a:tr h="75848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latin typeface="Times New Roman"/>
                          <a:ea typeface="Calibri"/>
                          <a:cs typeface="Times New Roman"/>
                        </a:rPr>
                        <a:t>Oh, I am sorry!</a:t>
                      </a:r>
                      <a:endParaRPr lang="en-US" sz="18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230" marR="6223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latin typeface="Times New Roman"/>
                          <a:ea typeface="Calibri"/>
                          <a:cs typeface="Times New Roman"/>
                        </a:rPr>
                        <a:t>Thank you very much for……..</a:t>
                      </a:r>
                      <a:endParaRPr lang="en-US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230" marR="6223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latin typeface="Times New Roman"/>
                          <a:ea typeface="Calibri"/>
                          <a:cs typeface="Times New Roman"/>
                        </a:rPr>
                        <a:t>……………………….</a:t>
                      </a:r>
                      <a:endParaRPr lang="en-US" sz="18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230" marR="62230" marT="0" marB="0"/>
                </a:tc>
              </a:tr>
              <a:tr h="758481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latin typeface="Times New Roman"/>
                          <a:ea typeface="Calibri"/>
                          <a:cs typeface="Times New Roman"/>
                        </a:rPr>
                        <a:t>I won’t be ……………</a:t>
                      </a:r>
                      <a:endParaRPr lang="en-US" sz="18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230" marR="6223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latin typeface="Times New Roman"/>
                          <a:ea typeface="Calibri"/>
                          <a:cs typeface="Times New Roman"/>
                        </a:rPr>
                        <a:t>Asking (me) but</a:t>
                      </a:r>
                      <a:r>
                        <a:rPr lang="en-US" sz="2000" b="1" dirty="0" smtClean="0">
                          <a:latin typeface="Times New Roman"/>
                          <a:ea typeface="Calibri"/>
                          <a:cs typeface="Times New Roman"/>
                        </a:rPr>
                        <a:t>………</a:t>
                      </a:r>
                      <a:endParaRPr lang="en-US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230" marR="6223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latin typeface="Times New Roman"/>
                          <a:ea typeface="Calibri"/>
                          <a:cs typeface="Times New Roman"/>
                        </a:rPr>
                        <a:t>……………………….</a:t>
                      </a:r>
                      <a:endParaRPr lang="en-US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230" marR="62230" marT="0" marB="0"/>
                </a:tc>
              </a:tr>
            </a:tbl>
          </a:graphicData>
        </a:graphic>
      </p:graphicFrame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457200"/>
            <a:ext cx="7467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sz="3100" u="sng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100" u="sng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700" u="sng" dirty="0" smtClean="0">
                <a:latin typeface="Times New Roman" pitchFamily="18" charset="0"/>
                <a:cs typeface="Times New Roman" pitchFamily="18" charset="0"/>
              </a:rPr>
              <a:t>Giving </a:t>
            </a:r>
            <a:r>
              <a:rPr lang="en-US" sz="2700" u="sng" dirty="0">
                <a:latin typeface="Times New Roman" pitchFamily="18" charset="0"/>
                <a:cs typeface="Times New Roman" pitchFamily="18" charset="0"/>
              </a:rPr>
              <a:t>Directions:</a:t>
            </a:r>
            <a:r>
              <a:rPr lang="en-US" sz="27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700" dirty="0">
                <a:latin typeface="Times New Roman" pitchFamily="18" charset="0"/>
                <a:cs typeface="Times New Roman" pitchFamily="18" charset="0"/>
              </a:rPr>
            </a:br>
            <a:r>
              <a:rPr lang="en-US" sz="2700" u="sng" dirty="0">
                <a:latin typeface="Times New Roman" pitchFamily="18" charset="0"/>
                <a:cs typeface="Times New Roman" pitchFamily="18" charset="0"/>
              </a:rPr>
              <a:t>Match the following to complete sentences:</a:t>
            </a:r>
            <a:r>
              <a:rPr lang="en-US" sz="4000" dirty="0"/>
              <a:t/>
            </a:r>
            <a:br>
              <a:rPr lang="en-US" sz="4000" dirty="0"/>
            </a:b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3521395930"/>
              </p:ext>
            </p:extLst>
          </p:nvPr>
        </p:nvGraphicFramePr>
        <p:xfrm>
          <a:off x="304800" y="1295400"/>
          <a:ext cx="7467602" cy="52886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22300"/>
                <a:gridCol w="3318933"/>
                <a:gridCol w="760589"/>
                <a:gridCol w="898879"/>
                <a:gridCol w="1866901"/>
              </a:tblGrid>
              <a:tr h="102814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Sr. No.</a:t>
                      </a:r>
                      <a:endParaRPr lang="en-US" sz="18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2230" marR="6223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Instruction/Request/Command</a:t>
                      </a:r>
                      <a:endParaRPr lang="en-US" sz="18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2230" marR="6223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b="1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2230" marR="6223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Sr. </a:t>
                      </a:r>
                      <a:endParaRPr lang="en-US" sz="1800" b="1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2230" marR="6223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Imperative form of the Verb</a:t>
                      </a:r>
                      <a:endParaRPr lang="en-US" sz="1800" b="1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2230" marR="62230" marT="0" marB="0"/>
                </a:tc>
              </a:tr>
              <a:tr h="102814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</a:t>
                      </a:r>
                      <a:endParaRPr lang="en-US" sz="1800" b="1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2230" marR="6223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……………………..this medicine twice a day for two weeks</a:t>
                      </a:r>
                      <a:endParaRPr lang="en-US" sz="18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2230" marR="6223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b="1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2230" marR="6223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A</a:t>
                      </a:r>
                      <a:endParaRPr lang="en-US" sz="1800" b="1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2230" marR="6223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Go</a:t>
                      </a:r>
                      <a:endParaRPr lang="en-US" sz="1800" b="1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2230" marR="62230" marT="0" marB="0"/>
                </a:tc>
              </a:tr>
              <a:tr h="89172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</a:t>
                      </a:r>
                      <a:endParaRPr lang="en-US" sz="1800" b="1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2230" marR="6223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………………. Down children, dinner is ready!</a:t>
                      </a:r>
                      <a:endParaRPr lang="en-US" sz="18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2230" marR="6223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2230" marR="6223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B</a:t>
                      </a:r>
                      <a:endParaRPr lang="en-US" sz="1800" b="1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2230" marR="6223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Stand</a:t>
                      </a:r>
                      <a:endParaRPr lang="en-US" sz="1800" b="1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2230" marR="62230" marT="0" marB="0"/>
                </a:tc>
              </a:tr>
              <a:tr h="58963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</a:t>
                      </a:r>
                      <a:endParaRPr lang="en-US" sz="1800" b="1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2230" marR="6223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…………….. quiet, I’m trying.</a:t>
                      </a:r>
                      <a:endParaRPr lang="en-US" sz="1800" b="1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2230" marR="6223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b="1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2230" marR="6223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C</a:t>
                      </a:r>
                      <a:endParaRPr lang="en-US" sz="18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2230" marR="6223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Take</a:t>
                      </a:r>
                      <a:endParaRPr lang="en-US" sz="1800" b="1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2230" marR="62230" marT="0" marB="0"/>
                </a:tc>
              </a:tr>
              <a:tr h="67601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4</a:t>
                      </a:r>
                      <a:endParaRPr lang="en-US" sz="1800" b="1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2230" marR="6223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Please, ………… in the </a:t>
                      </a:r>
                      <a:r>
                        <a:rPr lang="en-US" sz="2000" b="1" dirty="0" err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que</a:t>
                      </a:r>
                      <a:r>
                        <a:rPr lang="en-US" sz="20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, sir.</a:t>
                      </a:r>
                      <a:endParaRPr lang="en-US" sz="18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2230" marR="6223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b="1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2230" marR="6223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D</a:t>
                      </a:r>
                      <a:endParaRPr lang="en-US" sz="18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2230" marR="6223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Come</a:t>
                      </a:r>
                      <a:endParaRPr lang="en-US" sz="18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2230" marR="62230" marT="0" marB="0"/>
                </a:tc>
              </a:tr>
              <a:tr h="89172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5</a:t>
                      </a:r>
                      <a:endParaRPr lang="en-US" sz="1800" b="1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2230" marR="6223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Don’t …………there after dark, it’s not safe.</a:t>
                      </a:r>
                      <a:endParaRPr lang="en-US" sz="1800" b="1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2230" marR="6223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b="1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2230" marR="6223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E</a:t>
                      </a:r>
                      <a:endParaRPr lang="en-US" sz="1800" b="1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2230" marR="6223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Be</a:t>
                      </a:r>
                      <a:endParaRPr lang="en-US" sz="18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2230" marR="62230" marT="0" marB="0"/>
                </a:tc>
              </a:tr>
            </a:tbl>
          </a:graphicData>
        </a:graphic>
      </p:graphicFrame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685800"/>
          </a:xfrm>
        </p:spPr>
        <p:txBody>
          <a:bodyPr>
            <a:normAutofit fontScale="90000"/>
          </a:bodyPr>
          <a:lstStyle/>
          <a:p>
            <a:pPr algn="l"/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sz="2700" b="1" dirty="0" smtClean="0"/>
              <a:t>Choose </a:t>
            </a:r>
            <a:r>
              <a:rPr lang="en-US" sz="2700" b="1" dirty="0"/>
              <a:t>the Correct Option:</a:t>
            </a:r>
            <a:r>
              <a:rPr lang="en-US" sz="2700" dirty="0"/>
              <a:t/>
            </a:r>
            <a:br>
              <a:rPr lang="en-US" sz="2700" dirty="0"/>
            </a:br>
            <a:r>
              <a:rPr lang="en-US" sz="2700" b="1" dirty="0"/>
              <a:t>Introductions:</a:t>
            </a:r>
            <a:r>
              <a:rPr lang="en-US" sz="2700" dirty="0"/>
              <a:t/>
            </a:r>
            <a:br>
              <a:rPr lang="en-US" sz="2700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143000"/>
            <a:ext cx="8229600" cy="5334000"/>
          </a:xfrm>
        </p:spPr>
        <p:txBody>
          <a:bodyPr>
            <a:normAutofit lnSpcReduction="10000"/>
          </a:bodyPr>
          <a:lstStyle/>
          <a:p>
            <a:r>
              <a:rPr lang="en-US" sz="1800" b="1" dirty="0">
                <a:latin typeface="Times New Roman" pitchFamily="18" charset="0"/>
                <a:cs typeface="Times New Roman" pitchFamily="18" charset="0"/>
              </a:rPr>
              <a:t>For Example:</a:t>
            </a:r>
          </a:p>
          <a:p>
            <a:pPr lvl="0">
              <a:lnSpc>
                <a:spcPct val="150000"/>
              </a:lnSpc>
            </a:pPr>
            <a:r>
              <a:rPr lang="en-US" sz="1800" b="1" dirty="0">
                <a:latin typeface="Times New Roman" pitchFamily="18" charset="0"/>
                <a:cs typeface="Times New Roman" pitchFamily="18" charset="0"/>
              </a:rPr>
              <a:t>Formal : May I introduce myself? My name is </a:t>
            </a:r>
            <a:r>
              <a:rPr lang="en-US" sz="1800" b="1" dirty="0" err="1">
                <a:latin typeface="Times New Roman" pitchFamily="18" charset="0"/>
                <a:cs typeface="Times New Roman" pitchFamily="18" charset="0"/>
              </a:rPr>
              <a:t>Shyam</a:t>
            </a:r>
            <a:r>
              <a:rPr lang="en-US" sz="1800" b="1" dirty="0">
                <a:latin typeface="Times New Roman" pitchFamily="18" charset="0"/>
                <a:cs typeface="Times New Roman" pitchFamily="18" charset="0"/>
              </a:rPr>
              <a:t> Sunder. I work for Infosys.</a:t>
            </a:r>
          </a:p>
          <a:p>
            <a:pPr>
              <a:lnSpc>
                <a:spcPct val="150000"/>
              </a:lnSpc>
            </a:pPr>
            <a:r>
              <a:rPr lang="en-US" sz="1800" b="1" dirty="0">
                <a:latin typeface="Times New Roman" pitchFamily="18" charset="0"/>
                <a:cs typeface="Times New Roman" pitchFamily="18" charset="0"/>
              </a:rPr>
              <a:t>Informal: Hello, I’m </a:t>
            </a:r>
            <a:r>
              <a:rPr lang="en-US" sz="1800" b="1" dirty="0" err="1">
                <a:latin typeface="Times New Roman" pitchFamily="18" charset="0"/>
                <a:cs typeface="Times New Roman" pitchFamily="18" charset="0"/>
              </a:rPr>
              <a:t>Renuka</a:t>
            </a:r>
            <a:r>
              <a:rPr lang="en-US" sz="1800" b="1" dirty="0">
                <a:latin typeface="Times New Roman" pitchFamily="18" charset="0"/>
                <a:cs typeface="Times New Roman" pitchFamily="18" charset="0"/>
              </a:rPr>
              <a:t> Shah. I am </a:t>
            </a:r>
            <a:r>
              <a:rPr lang="en-US" sz="1800" b="1" dirty="0" err="1">
                <a:latin typeface="Times New Roman" pitchFamily="18" charset="0"/>
                <a:cs typeface="Times New Roman" pitchFamily="18" charset="0"/>
              </a:rPr>
              <a:t>Heera</a:t>
            </a:r>
            <a:r>
              <a:rPr lang="en-US" sz="1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b="1" dirty="0" err="1">
                <a:latin typeface="Times New Roman" pitchFamily="18" charset="0"/>
                <a:cs typeface="Times New Roman" pitchFamily="18" charset="0"/>
              </a:rPr>
              <a:t>Mahajan’s</a:t>
            </a:r>
            <a:r>
              <a:rPr lang="en-US" sz="1800" b="1" dirty="0">
                <a:latin typeface="Times New Roman" pitchFamily="18" charset="0"/>
                <a:cs typeface="Times New Roman" pitchFamily="18" charset="0"/>
              </a:rPr>
              <a:t> friend.</a:t>
            </a:r>
          </a:p>
          <a:p>
            <a:pPr lvl="0">
              <a:lnSpc>
                <a:spcPct val="150000"/>
              </a:lnSpc>
              <a:buFont typeface="+mj-lt"/>
              <a:buAutoNum type="alphaUcPeriod"/>
            </a:pPr>
            <a:r>
              <a:rPr lang="en-US" sz="1800" b="1" dirty="0">
                <a:latin typeface="Times New Roman" pitchFamily="18" charset="0"/>
                <a:cs typeface="Times New Roman" pitchFamily="18" charset="0"/>
              </a:rPr>
              <a:t>I don’t think we have met. My name is Anil Kumar, I take care of Sales in </a:t>
            </a:r>
            <a:r>
              <a:rPr lang="en-US" sz="1800" b="1" dirty="0" err="1">
                <a:latin typeface="Times New Roman" pitchFamily="18" charset="0"/>
                <a:cs typeface="Times New Roman" pitchFamily="18" charset="0"/>
              </a:rPr>
              <a:t>Maruti</a:t>
            </a:r>
            <a:r>
              <a:rPr lang="en-US" sz="1800" b="1" dirty="0">
                <a:latin typeface="Times New Roman" pitchFamily="18" charset="0"/>
                <a:cs typeface="Times New Roman" pitchFamily="18" charset="0"/>
              </a:rPr>
              <a:t>.  (Formal/Informal ………………………..)</a:t>
            </a:r>
          </a:p>
          <a:p>
            <a:pPr lvl="0">
              <a:lnSpc>
                <a:spcPct val="150000"/>
              </a:lnSpc>
              <a:buFont typeface="+mj-lt"/>
              <a:buAutoNum type="alphaUcPeriod"/>
            </a:pPr>
            <a:r>
              <a:rPr lang="en-US" sz="1800" b="1" dirty="0">
                <a:latin typeface="Times New Roman" pitchFamily="18" charset="0"/>
                <a:cs typeface="Times New Roman" pitchFamily="18" charset="0"/>
              </a:rPr>
              <a:t>Hello, You must be Raj </a:t>
            </a:r>
            <a:r>
              <a:rPr lang="en-US" sz="1800" b="1" dirty="0" err="1">
                <a:latin typeface="Times New Roman" pitchFamily="18" charset="0"/>
                <a:cs typeface="Times New Roman" pitchFamily="18" charset="0"/>
              </a:rPr>
              <a:t>Khera</a:t>
            </a:r>
            <a:r>
              <a:rPr lang="en-US" sz="1800" b="1" dirty="0">
                <a:latin typeface="Times New Roman" pitchFamily="18" charset="0"/>
                <a:cs typeface="Times New Roman" pitchFamily="18" charset="0"/>
              </a:rPr>
              <a:t>. My name is Sunil Sharma. Your friend </a:t>
            </a:r>
            <a:r>
              <a:rPr lang="en-US" sz="1800" b="1" dirty="0" err="1">
                <a:latin typeface="Times New Roman" pitchFamily="18" charset="0"/>
                <a:cs typeface="Times New Roman" pitchFamily="18" charset="0"/>
              </a:rPr>
              <a:t>Rajdeep</a:t>
            </a:r>
            <a:r>
              <a:rPr lang="en-US" sz="1800" b="1" dirty="0">
                <a:latin typeface="Times New Roman" pitchFamily="18" charset="0"/>
                <a:cs typeface="Times New Roman" pitchFamily="18" charset="0"/>
              </a:rPr>
              <a:t> speaks highly of you.   (Formal/Informal ………………………..)</a:t>
            </a:r>
          </a:p>
          <a:p>
            <a:pPr lvl="0">
              <a:lnSpc>
                <a:spcPct val="150000"/>
              </a:lnSpc>
              <a:buFont typeface="+mj-lt"/>
              <a:buAutoNum type="alphaUcPeriod"/>
            </a:pPr>
            <a:r>
              <a:rPr lang="en-US" sz="1800" b="1" dirty="0">
                <a:latin typeface="Times New Roman" pitchFamily="18" charset="0"/>
                <a:cs typeface="Times New Roman" pitchFamily="18" charset="0"/>
              </a:rPr>
              <a:t>Hello there, I have seen you before. I’m </a:t>
            </a:r>
            <a:r>
              <a:rPr lang="en-US" sz="1800" b="1" dirty="0" err="1">
                <a:latin typeface="Times New Roman" pitchFamily="18" charset="0"/>
                <a:cs typeface="Times New Roman" pitchFamily="18" charset="0"/>
              </a:rPr>
              <a:t>Nisha</a:t>
            </a:r>
            <a:r>
              <a:rPr lang="en-US" sz="1800" b="1" dirty="0">
                <a:latin typeface="Times New Roman" pitchFamily="18" charset="0"/>
                <a:cs typeface="Times New Roman" pitchFamily="18" charset="0"/>
              </a:rPr>
              <a:t>. I think we met at </a:t>
            </a:r>
            <a:r>
              <a:rPr lang="en-US" sz="1800" b="1" dirty="0" err="1">
                <a:latin typeface="Times New Roman" pitchFamily="18" charset="0"/>
                <a:cs typeface="Times New Roman" pitchFamily="18" charset="0"/>
              </a:rPr>
              <a:t>Rashi’s</a:t>
            </a:r>
            <a:r>
              <a:rPr lang="en-US" sz="1800" b="1" dirty="0">
                <a:latin typeface="Times New Roman" pitchFamily="18" charset="0"/>
                <a:cs typeface="Times New Roman" pitchFamily="18" charset="0"/>
              </a:rPr>
              <a:t> party.   (Formal/Informal …………………………..)</a:t>
            </a:r>
          </a:p>
          <a:p>
            <a:pPr lvl="0">
              <a:lnSpc>
                <a:spcPct val="150000"/>
              </a:lnSpc>
              <a:buFont typeface="+mj-lt"/>
              <a:buAutoNum type="alphaUcPeriod"/>
            </a:pPr>
            <a:r>
              <a:rPr lang="en-US" sz="1800" b="1" dirty="0">
                <a:latin typeface="Times New Roman" pitchFamily="18" charset="0"/>
                <a:cs typeface="Times New Roman" pitchFamily="18" charset="0"/>
              </a:rPr>
              <a:t>Excuse me, Aren’t you Robin Sharma I’m </a:t>
            </a:r>
            <a:r>
              <a:rPr lang="en-US" sz="1800" b="1" dirty="0" err="1">
                <a:latin typeface="Times New Roman" pitchFamily="18" charset="0"/>
                <a:cs typeface="Times New Roman" pitchFamily="18" charset="0"/>
              </a:rPr>
              <a:t>Priti</a:t>
            </a:r>
            <a:r>
              <a:rPr lang="en-US" sz="1800" b="1" dirty="0">
                <a:latin typeface="Times New Roman" pitchFamily="18" charset="0"/>
                <a:cs typeface="Times New Roman" pitchFamily="18" charset="0"/>
              </a:rPr>
              <a:t> Singh, I enjoyed reading your books. (Formal/Informal ……………………………)</a:t>
            </a:r>
          </a:p>
          <a:p>
            <a:endParaRPr lang="en-US" b="1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914400"/>
            <a:ext cx="8229600" cy="5410200"/>
          </a:xfrm>
        </p:spPr>
        <p:txBody>
          <a:bodyPr>
            <a:normAutofit fontScale="92500" lnSpcReduction="10000"/>
          </a:bodyPr>
          <a:lstStyle/>
          <a:p>
            <a:pPr lvl="0">
              <a:lnSpc>
                <a:spcPct val="150000"/>
              </a:lnSpc>
              <a:buNone/>
            </a:pP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E.    (Mr.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Lall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, allow me to introduce Sonia from account dept. </a:t>
            </a:r>
          </a:p>
          <a:p>
            <a:pPr lvl="0">
              <a:lnSpc>
                <a:spcPct val="150000"/>
              </a:lnSpc>
              <a:buNone/>
            </a:pP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          (Formal/Informal ………………………….)</a:t>
            </a:r>
          </a:p>
          <a:p>
            <a:pPr marL="457200" lvl="0" indent="-457200">
              <a:buAutoNum type="alphaUcPeriod" startAt="6"/>
            </a:pPr>
            <a:endParaRPr lang="en-US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marL="457200" lvl="0" indent="-457200">
              <a:buAutoNum type="alphaUcPeriod" startAt="6"/>
            </a:pP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Ladies 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and gentlemen, I now introduce to you, the singing sensation of our times, Ms. </a:t>
            </a:r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Rohini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Shinde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.    (Formal/Informal 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…………………….)</a:t>
            </a:r>
          </a:p>
          <a:p>
            <a:pPr marL="457200" lvl="0" indent="-457200">
              <a:buAutoNum type="alphaUcPeriod" startAt="6"/>
            </a:pPr>
            <a:endParaRPr lang="en-US" sz="2000" b="1" dirty="0">
              <a:latin typeface="Times New Roman" pitchFamily="18" charset="0"/>
              <a:cs typeface="Times New Roman" pitchFamily="18" charset="0"/>
            </a:endParaRPr>
          </a:p>
          <a:p>
            <a:pPr marL="457200" lvl="0" indent="-457200">
              <a:buNone/>
            </a:pP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G.    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Rohit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, May I introduce someone to you? This </a:t>
            </a:r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si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Sareen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Khurana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Sareen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, this is </a:t>
            </a:r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Rohit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Malhotra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. He’s colleague of mine.    (Formal/Informal 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…………………)</a:t>
            </a:r>
          </a:p>
          <a:p>
            <a:pPr marL="457200" lvl="0" indent="-457200">
              <a:buNone/>
            </a:pPr>
            <a:endParaRPr lang="en-US" sz="2000" b="1" dirty="0">
              <a:latin typeface="Times New Roman" pitchFamily="18" charset="0"/>
              <a:cs typeface="Times New Roman" pitchFamily="18" charset="0"/>
            </a:endParaRPr>
          </a:p>
          <a:p>
            <a:pPr marL="457200" lvl="0" indent="-457200">
              <a:buAutoNum type="alphaUcPeriod" startAt="8"/>
            </a:pP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Manav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, I’d like to meet someone. This is </a:t>
            </a:r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Rizwaan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.  </a:t>
            </a:r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Rizwaan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, this is </a:t>
            </a:r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Manav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. He is a good friend of mine.   (Formal/Informal 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……………….)</a:t>
            </a:r>
          </a:p>
          <a:p>
            <a:pPr marL="457200" lvl="0" indent="-457200">
              <a:buAutoNum type="alphaUcPeriod" startAt="8"/>
            </a:pPr>
            <a:endParaRPr lang="en-US" sz="2000" b="1" dirty="0">
              <a:latin typeface="Times New Roman" pitchFamily="18" charset="0"/>
              <a:cs typeface="Times New Roman" pitchFamily="18" charset="0"/>
            </a:endParaRPr>
          </a:p>
          <a:p>
            <a:pPr marL="457200" lvl="0" indent="-457200">
              <a:buNone/>
            </a:pP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I .   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Shammi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, this is Raja.    Raja, this is </a:t>
            </a:r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Shammi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.   (Formal/Informal 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………)</a:t>
            </a:r>
          </a:p>
          <a:p>
            <a:pPr marL="457200" lvl="0" indent="-457200">
              <a:buNone/>
            </a:pPr>
            <a:endParaRPr lang="en-US" sz="2000" b="1" dirty="0">
              <a:latin typeface="Times New Roman" pitchFamily="18" charset="0"/>
              <a:cs typeface="Times New Roman" pitchFamily="18" charset="0"/>
            </a:endParaRPr>
          </a:p>
          <a:p>
            <a:pPr marL="457200" lvl="0" indent="-457200">
              <a:buNone/>
            </a:pP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J.    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Shruti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Nisha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.   </a:t>
            </a:r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Nisha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b="1" dirty="0" err="1">
                <a:latin typeface="Times New Roman" pitchFamily="18" charset="0"/>
                <a:cs typeface="Times New Roman" pitchFamily="18" charset="0"/>
              </a:rPr>
              <a:t>Shruti</a:t>
            </a:r>
            <a:r>
              <a:rPr lang="en-US" sz="2000" b="1" dirty="0">
                <a:latin typeface="Times New Roman" pitchFamily="18" charset="0"/>
                <a:cs typeface="Times New Roman" pitchFamily="18" charset="0"/>
              </a:rPr>
              <a:t>.   (Formal/Informal ……………………)</a:t>
            </a:r>
          </a:p>
          <a:p>
            <a:pPr marL="457200" indent="-457200">
              <a:buNone/>
            </a:pP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Client\Desktop\download.png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304800"/>
            <a:ext cx="8534400" cy="6248400"/>
          </a:xfrm>
          <a:prstGeom prst="rect">
            <a:avLst/>
          </a:prstGeom>
          <a:ln w="228600" cap="sq" cmpd="thickThin">
            <a:solidFill>
              <a:schemeClr val="accent6">
                <a:lumMod val="20000"/>
                <a:lumOff val="80000"/>
              </a:schemeClr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sz="2900" b="1" dirty="0" smtClean="0">
                <a:latin typeface="Times New Roman" pitchFamily="18" charset="0"/>
                <a:cs typeface="Times New Roman" pitchFamily="18" charset="0"/>
              </a:rPr>
              <a:t>Inviting</a:t>
            </a:r>
            <a:r>
              <a:rPr lang="en-US" sz="2900" b="1" dirty="0">
                <a:latin typeface="Times New Roman" pitchFamily="18" charset="0"/>
                <a:cs typeface="Times New Roman" pitchFamily="18" charset="0"/>
              </a:rPr>
              <a:t>, Suggesting-  Acceptance- Refusal.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143000"/>
            <a:ext cx="8229600" cy="5181600"/>
          </a:xfrm>
        </p:spPr>
        <p:txBody>
          <a:bodyPr>
            <a:normAutofit fontScale="32500" lnSpcReduction="20000"/>
          </a:bodyPr>
          <a:lstStyle/>
          <a:p>
            <a:pPr marL="514350" lvl="0" indent="-514350">
              <a:lnSpc>
                <a:spcPct val="120000"/>
              </a:lnSpc>
              <a:spcBef>
                <a:spcPts val="1200"/>
              </a:spcBef>
              <a:buFont typeface="+mj-lt"/>
              <a:buAutoNum type="arabicPeriod"/>
            </a:pPr>
            <a:r>
              <a:rPr lang="en-US" sz="4500" b="1" dirty="0" smtClean="0">
                <a:latin typeface="Times New Roman" pitchFamily="18" charset="0"/>
                <a:cs typeface="Times New Roman" pitchFamily="18" charset="0"/>
              </a:rPr>
              <a:t>  Like </a:t>
            </a:r>
            <a:r>
              <a:rPr lang="en-US" sz="4500" b="1" dirty="0">
                <a:latin typeface="Times New Roman" pitchFamily="18" charset="0"/>
                <a:cs typeface="Times New Roman" pitchFamily="18" charset="0"/>
              </a:rPr>
              <a:t>to come for a drink? We have a few minutes before the bell goes.   </a:t>
            </a:r>
          </a:p>
          <a:p>
            <a:pPr marL="514350" indent="-514350">
              <a:lnSpc>
                <a:spcPct val="120000"/>
              </a:lnSpc>
              <a:spcBef>
                <a:spcPts val="1200"/>
              </a:spcBef>
              <a:buNone/>
            </a:pPr>
            <a:r>
              <a:rPr lang="en-US" sz="4500" b="1" dirty="0" smtClean="0">
                <a:latin typeface="Times New Roman" pitchFamily="18" charset="0"/>
                <a:cs typeface="Times New Roman" pitchFamily="18" charset="0"/>
              </a:rPr>
              <a:t>         	  (</a:t>
            </a:r>
            <a:r>
              <a:rPr lang="en-US" sz="4500" b="1" dirty="0">
                <a:latin typeface="Times New Roman" pitchFamily="18" charset="0"/>
                <a:cs typeface="Times New Roman" pitchFamily="18" charset="0"/>
              </a:rPr>
              <a:t>Formal/Informal- Invitation/Suggestion</a:t>
            </a:r>
            <a:r>
              <a:rPr lang="en-US" sz="4500" b="1" dirty="0" smtClean="0">
                <a:latin typeface="Times New Roman" pitchFamily="18" charset="0"/>
                <a:cs typeface="Times New Roman" pitchFamily="18" charset="0"/>
              </a:rPr>
              <a:t>………………………………….)</a:t>
            </a:r>
          </a:p>
          <a:p>
            <a:pPr marL="514350" indent="-514350">
              <a:lnSpc>
                <a:spcPct val="120000"/>
              </a:lnSpc>
              <a:spcBef>
                <a:spcPts val="1200"/>
              </a:spcBef>
              <a:buNone/>
            </a:pPr>
            <a:endParaRPr lang="en-US" sz="4500" b="1" dirty="0">
              <a:latin typeface="Times New Roman" pitchFamily="18" charset="0"/>
              <a:cs typeface="Times New Roman" pitchFamily="18" charset="0"/>
            </a:endParaRPr>
          </a:p>
          <a:p>
            <a:pPr marL="514350" lvl="0" indent="-514350">
              <a:lnSpc>
                <a:spcPct val="120000"/>
              </a:lnSpc>
              <a:spcBef>
                <a:spcPts val="1200"/>
              </a:spcBef>
              <a:buNone/>
            </a:pPr>
            <a:r>
              <a:rPr lang="en-US" sz="4500" b="1" dirty="0" smtClean="0">
                <a:latin typeface="Times New Roman" pitchFamily="18" charset="0"/>
                <a:cs typeface="Times New Roman" pitchFamily="18" charset="0"/>
              </a:rPr>
              <a:t>2.     	How </a:t>
            </a:r>
            <a:r>
              <a:rPr lang="en-US" sz="4500" b="1" dirty="0">
                <a:latin typeface="Times New Roman" pitchFamily="18" charset="0"/>
                <a:cs typeface="Times New Roman" pitchFamily="18" charset="0"/>
              </a:rPr>
              <a:t>about meeting on Monday to </a:t>
            </a:r>
            <a:r>
              <a:rPr lang="en-US" sz="4500" b="1" dirty="0" err="1">
                <a:latin typeface="Times New Roman" pitchFamily="18" charset="0"/>
                <a:cs typeface="Times New Roman" pitchFamily="18" charset="0"/>
              </a:rPr>
              <a:t>finalise</a:t>
            </a:r>
            <a:r>
              <a:rPr lang="en-US" sz="4500" b="1" dirty="0">
                <a:latin typeface="Times New Roman" pitchFamily="18" charset="0"/>
                <a:cs typeface="Times New Roman" pitchFamily="18" charset="0"/>
              </a:rPr>
              <a:t> the details?</a:t>
            </a:r>
          </a:p>
          <a:p>
            <a:pPr marL="514350" indent="-514350">
              <a:lnSpc>
                <a:spcPct val="120000"/>
              </a:lnSpc>
              <a:spcBef>
                <a:spcPts val="1200"/>
              </a:spcBef>
              <a:buNone/>
            </a:pPr>
            <a:r>
              <a:rPr lang="en-US" sz="45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500" b="1" dirty="0" smtClean="0">
                <a:latin typeface="Times New Roman" pitchFamily="18" charset="0"/>
                <a:cs typeface="Times New Roman" pitchFamily="18" charset="0"/>
              </a:rPr>
              <a:t>      	 (</a:t>
            </a:r>
            <a:r>
              <a:rPr lang="en-US" sz="4500" b="1" dirty="0">
                <a:latin typeface="Times New Roman" pitchFamily="18" charset="0"/>
                <a:cs typeface="Times New Roman" pitchFamily="18" charset="0"/>
              </a:rPr>
              <a:t>Formal/Informal- Invitation/Suggestion</a:t>
            </a:r>
            <a:r>
              <a:rPr lang="en-US" sz="4500" b="1" dirty="0" smtClean="0">
                <a:latin typeface="Times New Roman" pitchFamily="18" charset="0"/>
                <a:cs typeface="Times New Roman" pitchFamily="18" charset="0"/>
              </a:rPr>
              <a:t>……………………………………)</a:t>
            </a:r>
          </a:p>
          <a:p>
            <a:pPr marL="514350" indent="-514350">
              <a:lnSpc>
                <a:spcPct val="120000"/>
              </a:lnSpc>
              <a:spcBef>
                <a:spcPts val="1200"/>
              </a:spcBef>
              <a:buNone/>
            </a:pPr>
            <a:endParaRPr lang="en-US" sz="4500" b="1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lnSpc>
                <a:spcPct val="120000"/>
              </a:lnSpc>
              <a:spcBef>
                <a:spcPts val="1200"/>
              </a:spcBef>
              <a:buAutoNum type="arabicPeriod" startAt="3"/>
            </a:pPr>
            <a:r>
              <a:rPr lang="en-US" sz="4500" b="1" dirty="0" smtClean="0">
                <a:latin typeface="Times New Roman" pitchFamily="18" charset="0"/>
                <a:cs typeface="Times New Roman" pitchFamily="18" charset="0"/>
              </a:rPr>
              <a:t>Hello </a:t>
            </a:r>
            <a:r>
              <a:rPr lang="en-US" sz="4500" b="1" dirty="0" err="1">
                <a:latin typeface="Times New Roman" pitchFamily="18" charset="0"/>
                <a:cs typeface="Times New Roman" pitchFamily="18" charset="0"/>
              </a:rPr>
              <a:t>Savitri</a:t>
            </a:r>
            <a:r>
              <a:rPr lang="en-US" sz="4500" b="1" dirty="0">
                <a:latin typeface="Times New Roman" pitchFamily="18" charset="0"/>
                <a:cs typeface="Times New Roman" pitchFamily="18" charset="0"/>
              </a:rPr>
              <a:t>! Listen, we’ve got two spare tickets for the </a:t>
            </a:r>
            <a:r>
              <a:rPr lang="en-US" sz="4500" b="1" dirty="0" err="1">
                <a:latin typeface="Times New Roman" pitchFamily="18" charset="0"/>
                <a:cs typeface="Times New Roman" pitchFamily="18" charset="0"/>
              </a:rPr>
              <a:t>Bharatnatyam</a:t>
            </a:r>
            <a:r>
              <a:rPr lang="en-US" sz="4500" b="1" dirty="0">
                <a:latin typeface="Times New Roman" pitchFamily="18" charset="0"/>
                <a:cs typeface="Times New Roman" pitchFamily="18" charset="0"/>
              </a:rPr>
              <a:t> recital this evening and I was wondering if you and </a:t>
            </a:r>
            <a:r>
              <a:rPr lang="en-US" sz="4500" b="1" dirty="0" err="1">
                <a:latin typeface="Times New Roman" pitchFamily="18" charset="0"/>
                <a:cs typeface="Times New Roman" pitchFamily="18" charset="0"/>
              </a:rPr>
              <a:t>Atul</a:t>
            </a:r>
            <a:r>
              <a:rPr lang="en-US" sz="4500" b="1" dirty="0">
                <a:latin typeface="Times New Roman" pitchFamily="18" charset="0"/>
                <a:cs typeface="Times New Roman" pitchFamily="18" charset="0"/>
              </a:rPr>
              <a:t> would like to come</a:t>
            </a:r>
            <a:r>
              <a:rPr lang="en-US" sz="4500" b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514350" indent="-514350">
              <a:lnSpc>
                <a:spcPct val="120000"/>
              </a:lnSpc>
              <a:spcBef>
                <a:spcPts val="1200"/>
              </a:spcBef>
              <a:buNone/>
            </a:pPr>
            <a:r>
              <a:rPr lang="en-US" sz="45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500" b="1" dirty="0" smtClean="0">
                <a:latin typeface="Times New Roman" pitchFamily="18" charset="0"/>
                <a:cs typeface="Times New Roman" pitchFamily="18" charset="0"/>
              </a:rPr>
              <a:t>      	 (</a:t>
            </a:r>
            <a:r>
              <a:rPr lang="en-US" sz="4500" b="1" dirty="0">
                <a:latin typeface="Times New Roman" pitchFamily="18" charset="0"/>
                <a:cs typeface="Times New Roman" pitchFamily="18" charset="0"/>
              </a:rPr>
              <a:t>Formal/Informal- Invitation/Suggestion</a:t>
            </a:r>
            <a:r>
              <a:rPr lang="en-US" sz="4500" b="1" dirty="0" smtClean="0">
                <a:latin typeface="Times New Roman" pitchFamily="18" charset="0"/>
                <a:cs typeface="Times New Roman" pitchFamily="18" charset="0"/>
              </a:rPr>
              <a:t>………………………………….)</a:t>
            </a:r>
          </a:p>
          <a:p>
            <a:pPr marL="514350" indent="-514350">
              <a:lnSpc>
                <a:spcPct val="120000"/>
              </a:lnSpc>
              <a:spcBef>
                <a:spcPts val="1200"/>
              </a:spcBef>
              <a:buNone/>
            </a:pPr>
            <a:endParaRPr lang="en-US" sz="4500" b="1" dirty="0">
              <a:latin typeface="Times New Roman" pitchFamily="18" charset="0"/>
              <a:cs typeface="Times New Roman" pitchFamily="18" charset="0"/>
            </a:endParaRPr>
          </a:p>
          <a:p>
            <a:pPr marL="514350" lvl="0" indent="-514350">
              <a:lnSpc>
                <a:spcPct val="120000"/>
              </a:lnSpc>
              <a:spcBef>
                <a:spcPts val="1200"/>
              </a:spcBef>
              <a:buNone/>
            </a:pPr>
            <a:r>
              <a:rPr lang="en-US" sz="4500" b="1" dirty="0" smtClean="0">
                <a:latin typeface="Times New Roman" pitchFamily="18" charset="0"/>
                <a:cs typeface="Times New Roman" pitchFamily="18" charset="0"/>
              </a:rPr>
              <a:t>4.    	 Mrs</a:t>
            </a:r>
            <a:r>
              <a:rPr lang="en-US" sz="4500" b="1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4500" b="1" dirty="0" err="1">
                <a:latin typeface="Times New Roman" pitchFamily="18" charset="0"/>
                <a:cs typeface="Times New Roman" pitchFamily="18" charset="0"/>
              </a:rPr>
              <a:t>Bhasin</a:t>
            </a:r>
            <a:r>
              <a:rPr lang="en-US" sz="4500" b="1" dirty="0">
                <a:latin typeface="Times New Roman" pitchFamily="18" charset="0"/>
                <a:cs typeface="Times New Roman" pitchFamily="18" charset="0"/>
              </a:rPr>
              <a:t>, my daughter is getting married next Monday, We would be delighted if you and Mr. </a:t>
            </a:r>
            <a:r>
              <a:rPr lang="en-US" sz="4500" b="1" dirty="0" err="1">
                <a:latin typeface="Times New Roman" pitchFamily="18" charset="0"/>
                <a:cs typeface="Times New Roman" pitchFamily="18" charset="0"/>
              </a:rPr>
              <a:t>Bhasin</a:t>
            </a:r>
            <a:r>
              <a:rPr lang="en-US" sz="4500" b="1" dirty="0">
                <a:latin typeface="Times New Roman" pitchFamily="18" charset="0"/>
                <a:cs typeface="Times New Roman" pitchFamily="18" charset="0"/>
              </a:rPr>
              <a:t> could join us in the celebrations and stay for dinner that evening.</a:t>
            </a:r>
          </a:p>
          <a:p>
            <a:pPr marL="514350" indent="-514350">
              <a:lnSpc>
                <a:spcPct val="120000"/>
              </a:lnSpc>
              <a:spcBef>
                <a:spcPts val="1200"/>
              </a:spcBef>
              <a:buNone/>
            </a:pPr>
            <a:r>
              <a:rPr lang="en-US" sz="45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500" b="1" dirty="0" smtClean="0">
                <a:latin typeface="Times New Roman" pitchFamily="18" charset="0"/>
                <a:cs typeface="Times New Roman" pitchFamily="18" charset="0"/>
              </a:rPr>
              <a:t>     	  (</a:t>
            </a:r>
            <a:r>
              <a:rPr lang="en-US" sz="4500" b="1" dirty="0">
                <a:latin typeface="Times New Roman" pitchFamily="18" charset="0"/>
                <a:cs typeface="Times New Roman" pitchFamily="18" charset="0"/>
              </a:rPr>
              <a:t>Formal/Informal- Invitation/Suggestion………………………………….)</a:t>
            </a:r>
          </a:p>
          <a:p>
            <a:pPr>
              <a:buNone/>
            </a:pPr>
            <a:endParaRPr lang="en-US" b="1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381000"/>
            <a:ext cx="8229600" cy="6019800"/>
          </a:xfrm>
        </p:spPr>
        <p:txBody>
          <a:bodyPr>
            <a:normAutofit fontScale="77500" lnSpcReduction="20000"/>
          </a:bodyPr>
          <a:lstStyle/>
          <a:p>
            <a:pPr marL="514350" lvl="0" indent="-514350">
              <a:lnSpc>
                <a:spcPct val="170000"/>
              </a:lnSpc>
              <a:buNone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5.  	Why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don’t you drop in tomorrow evening and we’ll have a game of chess?</a:t>
            </a:r>
          </a:p>
          <a:p>
            <a:pPr marL="514350" indent="-514350">
              <a:lnSpc>
                <a:spcPct val="170000"/>
              </a:lnSpc>
              <a:buNone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	(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Formal/Informal- Invitation/Suggestion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…………………………….)</a:t>
            </a:r>
          </a:p>
          <a:p>
            <a:pPr marL="514350" indent="-514350">
              <a:lnSpc>
                <a:spcPct val="170000"/>
              </a:lnSpc>
              <a:buNone/>
            </a:pPr>
            <a:endParaRPr lang="en-US" b="1" dirty="0">
              <a:latin typeface="Times New Roman" pitchFamily="18" charset="0"/>
              <a:cs typeface="Times New Roman" pitchFamily="18" charset="0"/>
            </a:endParaRPr>
          </a:p>
          <a:p>
            <a:pPr marL="514350" lvl="0" indent="-514350">
              <a:lnSpc>
                <a:spcPct val="170000"/>
              </a:lnSpc>
              <a:buNone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6.	Let’s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first decide how much we want to spend, and then we can look for the gift.</a:t>
            </a:r>
          </a:p>
          <a:p>
            <a:pPr marL="514350" indent="-514350">
              <a:lnSpc>
                <a:spcPct val="170000"/>
              </a:lnSpc>
              <a:buNone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	(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Formal/Informal- Invitation/Suggestion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…………………………….)</a:t>
            </a:r>
          </a:p>
          <a:p>
            <a:pPr marL="514350" indent="-514350">
              <a:lnSpc>
                <a:spcPct val="170000"/>
              </a:lnSpc>
              <a:buNone/>
            </a:pPr>
            <a:endParaRPr lang="en-US" b="1" dirty="0">
              <a:latin typeface="Times New Roman" pitchFamily="18" charset="0"/>
              <a:cs typeface="Times New Roman" pitchFamily="18" charset="0"/>
            </a:endParaRPr>
          </a:p>
          <a:p>
            <a:pPr marL="514350" lvl="0" indent="-514350">
              <a:lnSpc>
                <a:spcPct val="170000"/>
              </a:lnSpc>
              <a:buNone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7.	I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suggest that you speak in English as often as you can if you really want to improve.</a:t>
            </a:r>
          </a:p>
          <a:p>
            <a:pPr marL="514350" indent="-514350">
              <a:lnSpc>
                <a:spcPct val="170000"/>
              </a:lnSpc>
              <a:buNone/>
            </a:pPr>
            <a:r>
              <a:rPr lang="en-US" b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(Formal/Informal-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Invitation/Suggestion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……………………………….)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  <a:p>
            <a:pPr marL="514350" lvl="0" indent="-514350">
              <a:lnSpc>
                <a:spcPct val="170000"/>
              </a:lnSpc>
              <a:buNone/>
            </a:pPr>
            <a:endParaRPr lang="en-US" b="1" dirty="0">
              <a:latin typeface="Times New Roman" pitchFamily="18" charset="0"/>
              <a:cs typeface="Times New Roman" pitchFamily="18" charset="0"/>
            </a:endParaRPr>
          </a:p>
          <a:p>
            <a:endParaRPr lang="en-US" b="1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685800"/>
            <a:ext cx="8229600" cy="5440363"/>
          </a:xfrm>
        </p:spPr>
        <p:txBody>
          <a:bodyPr>
            <a:normAutofit fontScale="47500" lnSpcReduction="20000"/>
          </a:bodyPr>
          <a:lstStyle/>
          <a:p>
            <a:pPr marL="514350" lvl="0" indent="-514350">
              <a:lnSpc>
                <a:spcPct val="170000"/>
              </a:lnSpc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8.	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We might as well go home now, we have been round this park from times, and still haven’t found the house</a:t>
            </a:r>
          </a:p>
          <a:p>
            <a:pPr marL="514350" indent="-514350">
              <a:lnSpc>
                <a:spcPct val="170000"/>
              </a:lnSpc>
              <a:buNone/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	(Formal/Informal- Invitation/Suggestion………………………………….)</a:t>
            </a:r>
          </a:p>
          <a:p>
            <a:pPr marL="514350" indent="-514350">
              <a:lnSpc>
                <a:spcPct val="170000"/>
              </a:lnSpc>
              <a:buNone/>
            </a:pPr>
            <a:endParaRPr lang="en-US" sz="36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lvl="0" indent="-514350">
              <a:lnSpc>
                <a:spcPct val="170000"/>
              </a:lnSpc>
              <a:buNone/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9.	If I might make a suggestion, I think there should be more classes for English than have been allotted at present.</a:t>
            </a:r>
          </a:p>
          <a:p>
            <a:pPr marL="514350" indent="-514350">
              <a:lnSpc>
                <a:spcPct val="170000"/>
              </a:lnSpc>
              <a:buNone/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	(Formal/Informal- Invitation/Suggestion………………………………….)</a:t>
            </a:r>
          </a:p>
          <a:p>
            <a:pPr marL="514350" indent="-514350">
              <a:lnSpc>
                <a:spcPct val="170000"/>
              </a:lnSpc>
              <a:buNone/>
            </a:pPr>
            <a:endParaRPr lang="en-US" sz="36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lvl="0" indent="-514350">
              <a:lnSpc>
                <a:spcPct val="170000"/>
              </a:lnSpc>
              <a:buNone/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10.	Mr.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Mahajan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, I’d like to invite you for the release of my book by the President on Wednesday next at 4.30 pm at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Rashtrapati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Bhavan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.  I hope you will be able to make it.       (Formal/Informal- Invitation/Suggestion………………………..)</a:t>
            </a:r>
            <a:endParaRPr lang="en-US" sz="3600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download2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437444" y="457200"/>
            <a:ext cx="8249356" cy="6019800"/>
          </a:xfrm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" name="Content Placeholder 5" descr="images.pn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228600" y="228600"/>
            <a:ext cx="7772400" cy="6096000"/>
          </a:xfrm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Making 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Introduction: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600" dirty="0">
                <a:latin typeface="Times New Roman" pitchFamily="18" charset="0"/>
                <a:cs typeface="Times New Roman" pitchFamily="18" charset="0"/>
              </a:rPr>
            </a:b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Introducing Yourself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600" dirty="0">
                <a:latin typeface="Times New Roman" pitchFamily="18" charset="0"/>
                <a:cs typeface="Times New Roman" pitchFamily="18" charset="0"/>
              </a:rPr>
            </a:b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1600200"/>
            <a:ext cx="7772400" cy="4800600"/>
          </a:xfrm>
        </p:spPr>
        <p:txBody>
          <a:bodyPr>
            <a:normAutofit fontScale="25000" lnSpcReduction="20000"/>
          </a:bodyPr>
          <a:lstStyle/>
          <a:p>
            <a:pPr>
              <a:buNone/>
            </a:pPr>
            <a:r>
              <a:rPr lang="en-US" sz="7200" b="1" dirty="0">
                <a:latin typeface="Times New Roman" pitchFamily="18" charset="0"/>
                <a:cs typeface="Times New Roman" pitchFamily="18" charset="0"/>
              </a:rPr>
              <a:t>While introducing, your sentence should be in the following order:</a:t>
            </a:r>
          </a:p>
          <a:p>
            <a:pPr>
              <a:buNone/>
            </a:pPr>
            <a:endParaRPr lang="en-US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70000"/>
              </a:lnSpc>
              <a:buNone/>
            </a:pPr>
            <a:r>
              <a:rPr lang="en-US" sz="6400" b="1" dirty="0" smtClean="0">
                <a:latin typeface="Times New Roman" pitchFamily="18" charset="0"/>
                <a:cs typeface="Times New Roman" pitchFamily="18" charset="0"/>
              </a:rPr>
              <a:t>Signal </a:t>
            </a:r>
            <a:r>
              <a:rPr lang="en-US" sz="6400" b="1" dirty="0">
                <a:latin typeface="Times New Roman" pitchFamily="18" charset="0"/>
                <a:cs typeface="Times New Roman" pitchFamily="18" charset="0"/>
              </a:rPr>
              <a:t>: Hi,</a:t>
            </a:r>
          </a:p>
          <a:p>
            <a:pPr>
              <a:lnSpc>
                <a:spcPct val="170000"/>
              </a:lnSpc>
              <a:buNone/>
            </a:pPr>
            <a:r>
              <a:rPr lang="en-US" sz="6400" b="1" dirty="0">
                <a:latin typeface="Times New Roman" pitchFamily="18" charset="0"/>
                <a:cs typeface="Times New Roman" pitchFamily="18" charset="0"/>
              </a:rPr>
              <a:t>Introduction : I am </a:t>
            </a:r>
            <a:r>
              <a:rPr lang="en-US" sz="6400" b="1" dirty="0" err="1">
                <a:latin typeface="Times New Roman" pitchFamily="18" charset="0"/>
                <a:cs typeface="Times New Roman" pitchFamily="18" charset="0"/>
              </a:rPr>
              <a:t>Nidhi</a:t>
            </a:r>
            <a:endParaRPr lang="en-US" sz="6400" b="1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70000"/>
              </a:lnSpc>
              <a:buNone/>
            </a:pPr>
            <a:r>
              <a:rPr lang="en-US" sz="6400" b="1" dirty="0">
                <a:latin typeface="Times New Roman" pitchFamily="18" charset="0"/>
                <a:cs typeface="Times New Roman" pitchFamily="18" charset="0"/>
              </a:rPr>
              <a:t>Additional Information : I work with </a:t>
            </a:r>
            <a:r>
              <a:rPr lang="en-US" sz="6400" b="1" dirty="0" err="1">
                <a:latin typeface="Times New Roman" pitchFamily="18" charset="0"/>
                <a:cs typeface="Times New Roman" pitchFamily="18" charset="0"/>
              </a:rPr>
              <a:t>Sarla</a:t>
            </a:r>
            <a:r>
              <a:rPr lang="en-US" sz="6400" b="1" dirty="0">
                <a:latin typeface="Times New Roman" pitchFamily="18" charset="0"/>
                <a:cs typeface="Times New Roman" pitchFamily="18" charset="0"/>
              </a:rPr>
              <a:t> Dixit</a:t>
            </a:r>
          </a:p>
          <a:p>
            <a:pPr>
              <a:lnSpc>
                <a:spcPct val="170000"/>
              </a:lnSpc>
              <a:buNone/>
            </a:pPr>
            <a:r>
              <a:rPr lang="en-US" sz="6400" b="1" dirty="0">
                <a:latin typeface="Times New Roman" pitchFamily="18" charset="0"/>
                <a:cs typeface="Times New Roman" pitchFamily="18" charset="0"/>
              </a:rPr>
              <a:t>Closure : It has been pleasure speaking you</a:t>
            </a:r>
            <a:r>
              <a:rPr lang="en-US" sz="64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6400" b="1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70000"/>
              </a:lnSpc>
              <a:buNone/>
            </a:pPr>
            <a:r>
              <a:rPr lang="en-US" sz="6400" b="1" dirty="0">
                <a:latin typeface="Times New Roman" pitchFamily="18" charset="0"/>
                <a:cs typeface="Times New Roman" pitchFamily="18" charset="0"/>
              </a:rPr>
              <a:t>Formal: May I introduce myself. My name is </a:t>
            </a:r>
            <a:r>
              <a:rPr lang="en-US" sz="6400" b="1" dirty="0" err="1">
                <a:latin typeface="Times New Roman" pitchFamily="18" charset="0"/>
                <a:cs typeface="Times New Roman" pitchFamily="18" charset="0"/>
              </a:rPr>
              <a:t>Krish</a:t>
            </a:r>
            <a:r>
              <a:rPr lang="en-US" sz="6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400" b="1" dirty="0" err="1">
                <a:latin typeface="Times New Roman" pitchFamily="18" charset="0"/>
                <a:cs typeface="Times New Roman" pitchFamily="18" charset="0"/>
              </a:rPr>
              <a:t>Zade</a:t>
            </a:r>
            <a:r>
              <a:rPr lang="en-US" sz="6400" b="1" dirty="0">
                <a:latin typeface="Times New Roman" pitchFamily="18" charset="0"/>
                <a:cs typeface="Times New Roman" pitchFamily="18" charset="0"/>
              </a:rPr>
              <a:t>. I work for Infosys.</a:t>
            </a:r>
          </a:p>
          <a:p>
            <a:pPr>
              <a:lnSpc>
                <a:spcPct val="170000"/>
              </a:lnSpc>
              <a:buNone/>
            </a:pPr>
            <a:r>
              <a:rPr lang="en-US" sz="6400" b="1" dirty="0">
                <a:latin typeface="Times New Roman" pitchFamily="18" charset="0"/>
                <a:cs typeface="Times New Roman" pitchFamily="18" charset="0"/>
              </a:rPr>
              <a:t>Informal: Hello, I am </a:t>
            </a:r>
            <a:r>
              <a:rPr lang="en-US" sz="6400" b="1" dirty="0" err="1">
                <a:latin typeface="Times New Roman" pitchFamily="18" charset="0"/>
                <a:cs typeface="Times New Roman" pitchFamily="18" charset="0"/>
              </a:rPr>
              <a:t>Arya</a:t>
            </a:r>
            <a:r>
              <a:rPr lang="en-US" sz="6400" b="1" dirty="0">
                <a:latin typeface="Times New Roman" pitchFamily="18" charset="0"/>
                <a:cs typeface="Times New Roman" pitchFamily="18" charset="0"/>
              </a:rPr>
              <a:t> Shah. I am </a:t>
            </a:r>
            <a:r>
              <a:rPr lang="en-US" sz="6400" b="1" dirty="0" err="1">
                <a:latin typeface="Times New Roman" pitchFamily="18" charset="0"/>
                <a:cs typeface="Times New Roman" pitchFamily="18" charset="0"/>
              </a:rPr>
              <a:t>Ashrita</a:t>
            </a:r>
            <a:r>
              <a:rPr lang="en-US" sz="6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400" b="1" dirty="0" err="1">
                <a:latin typeface="Times New Roman" pitchFamily="18" charset="0"/>
                <a:cs typeface="Times New Roman" pitchFamily="18" charset="0"/>
              </a:rPr>
              <a:t>Mahajan’s</a:t>
            </a:r>
            <a:r>
              <a:rPr lang="en-US" sz="6400" b="1" dirty="0">
                <a:latin typeface="Times New Roman" pitchFamily="18" charset="0"/>
                <a:cs typeface="Times New Roman" pitchFamily="18" charset="0"/>
              </a:rPr>
              <a:t> friend.</a:t>
            </a:r>
          </a:p>
          <a:p>
            <a:pPr>
              <a:lnSpc>
                <a:spcPct val="170000"/>
              </a:lnSpc>
              <a:buNone/>
            </a:pPr>
            <a:r>
              <a:rPr lang="en-US" sz="6400" b="1" dirty="0">
                <a:latin typeface="Times New Roman" pitchFamily="18" charset="0"/>
                <a:cs typeface="Times New Roman" pitchFamily="18" charset="0"/>
              </a:rPr>
              <a:t>Exercise 1: Mark whether Introductions are formal or informal.</a:t>
            </a:r>
          </a:p>
          <a:p>
            <a:pPr lvl="0">
              <a:lnSpc>
                <a:spcPct val="170000"/>
              </a:lnSpc>
              <a:buNone/>
            </a:pPr>
            <a:r>
              <a:rPr lang="en-US" sz="6400" b="1" dirty="0" smtClean="0">
                <a:latin typeface="Times New Roman" pitchFamily="18" charset="0"/>
                <a:cs typeface="Times New Roman" pitchFamily="18" charset="0"/>
              </a:rPr>
              <a:t>        I </a:t>
            </a:r>
            <a:r>
              <a:rPr lang="en-US" sz="6400" b="1" dirty="0">
                <a:latin typeface="Times New Roman" pitchFamily="18" charset="0"/>
                <a:cs typeface="Times New Roman" pitchFamily="18" charset="0"/>
              </a:rPr>
              <a:t>don’t think we have met. My name is Anil Kumar. I take care of Sales in </a:t>
            </a:r>
            <a:r>
              <a:rPr lang="en-US" sz="6400" b="1" dirty="0" err="1">
                <a:latin typeface="Times New Roman" pitchFamily="18" charset="0"/>
                <a:cs typeface="Times New Roman" pitchFamily="18" charset="0"/>
              </a:rPr>
              <a:t>Maruti</a:t>
            </a:r>
            <a:r>
              <a:rPr lang="en-US" sz="6400" b="1" dirty="0">
                <a:latin typeface="Times New Roman" pitchFamily="18" charset="0"/>
                <a:cs typeface="Times New Roman" pitchFamily="18" charset="0"/>
              </a:rPr>
              <a:t>:-- Formal</a:t>
            </a:r>
            <a:r>
              <a:rPr lang="en-US" sz="64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6400" b="1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70000"/>
              </a:lnSpc>
              <a:buNone/>
            </a:pPr>
            <a:r>
              <a:rPr lang="en-US" sz="6400" b="1" dirty="0">
                <a:latin typeface="Times New Roman" pitchFamily="18" charset="0"/>
                <a:cs typeface="Times New Roman" pitchFamily="18" charset="0"/>
              </a:rPr>
              <a:t>Introductions:  While approaching a senior always introduce yourself first.</a:t>
            </a: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>Greetings</a:t>
            </a:r>
            <a:r>
              <a:rPr lang="en-US" b="1" dirty="0"/>
              <a:t>:  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125229418"/>
              </p:ext>
            </p:extLst>
          </p:nvPr>
        </p:nvGraphicFramePr>
        <p:xfrm>
          <a:off x="381000" y="838200"/>
          <a:ext cx="8229600" cy="4419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639585"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Formal example of greetings</a:t>
                      </a:r>
                      <a:endParaRPr lang="en-US" sz="18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Informal example of greeting</a:t>
                      </a:r>
                      <a:endParaRPr lang="en-US" sz="18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3780015">
                <a:tc>
                  <a:txBody>
                    <a:bodyPr/>
                    <a:lstStyle/>
                    <a:p>
                      <a:pPr marL="342900" marR="0" lvl="0" indent="-34290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US" sz="20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Its nice to meet you.</a:t>
                      </a:r>
                      <a:endParaRPr lang="en-US" sz="18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marL="342900" marR="0" lvl="0" indent="-34290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US" sz="20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Its pleasure to meet you</a:t>
                      </a:r>
                      <a:endParaRPr lang="en-US" sz="18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marL="342900" marR="0" lvl="0" indent="-34290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US" sz="20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I am pleased to meet you</a:t>
                      </a:r>
                      <a:endParaRPr lang="en-US" sz="18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marR="0" lvl="0" indent="-34290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US" sz="20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Hi......</a:t>
                      </a:r>
                      <a:endParaRPr lang="en-US" sz="18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marL="342900" marR="0" lvl="0" indent="-34290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US" sz="20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Hi, there…!</a:t>
                      </a:r>
                      <a:endParaRPr lang="en-US" sz="18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marL="342900" marR="0" lvl="0" indent="-34290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US" sz="20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Glad to meet you.</a:t>
                      </a:r>
                      <a:endParaRPr lang="en-US" sz="18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marL="342900" marR="0" lvl="0" indent="-34290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US" sz="20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How are you?</a:t>
                      </a:r>
                      <a:endParaRPr lang="en-US" sz="18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marL="342900" marR="0" lvl="0" indent="-34290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US" sz="20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How’s it going?</a:t>
                      </a:r>
                      <a:endParaRPr lang="en-US" sz="18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marL="342900" marR="0" lvl="0" indent="-34290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US" sz="20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How are you doing?</a:t>
                      </a:r>
                      <a:endParaRPr lang="en-US" sz="18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marL="342900" marR="0" lvl="0" indent="-34290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US" sz="20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How is life?</a:t>
                      </a:r>
                      <a:endParaRPr lang="en-US" sz="18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marL="342900" marR="0" lvl="0" indent="-342900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US" sz="20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What’s up?     What’s new?</a:t>
                      </a:r>
                      <a:endParaRPr lang="en-US" sz="18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10241" name="Rectangle 1"/>
          <p:cNvSpPr>
            <a:spLocks noChangeArrowheads="1"/>
          </p:cNvSpPr>
          <p:nvPr/>
        </p:nvSpPr>
        <p:spPr bwMode="auto">
          <a:xfrm>
            <a:off x="990600" y="2862724"/>
            <a:ext cx="7315200" cy="3614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72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3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4572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300" b="1" dirty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4572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3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4572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300" b="1" dirty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4572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3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4572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300" b="1" dirty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4572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3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4572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300" b="1" dirty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4572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3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4572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300" b="1" dirty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4572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3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4572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300" b="1" dirty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4572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3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4572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300" b="1" dirty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4572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3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4572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While greeting on phone be normal and pleasant. Make sure that your voice sounds upbeat and enthusiastic.</a:t>
            </a:r>
            <a:endParaRPr kumimoji="0" lang="en-US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8229600" cy="5668963"/>
          </a:xfrm>
        </p:spPr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Greeting and Giving Permission:</a:t>
            </a:r>
          </a:p>
          <a:p>
            <a:pPr>
              <a:lnSpc>
                <a:spcPct val="150000"/>
              </a:lnSpc>
            </a:pP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Informal speech uses casual language and is used in relaxed, friendly, situations at home, with friends or family, with peers in school or college or at a party.</a:t>
            </a:r>
          </a:p>
          <a:p>
            <a:pPr>
              <a:lnSpc>
                <a:spcPct val="150000"/>
              </a:lnSpc>
            </a:pP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Formal speech is used to show respect and is used to speak with older people.</a:t>
            </a:r>
          </a:p>
          <a:p>
            <a:pPr>
              <a:lnSpc>
                <a:spcPct val="150000"/>
              </a:lnSpc>
            </a:pPr>
            <a:r>
              <a:rPr lang="en-US" sz="2400" b="1" u="sng" dirty="0">
                <a:latin typeface="Times New Roman" pitchFamily="18" charset="0"/>
                <a:cs typeface="Times New Roman" pitchFamily="18" charset="0"/>
              </a:rPr>
              <a:t>Asking for Permission: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   We can use </a:t>
            </a:r>
            <a:r>
              <a:rPr lang="en-US" sz="2400" b="1" u="sng" dirty="0">
                <a:latin typeface="Times New Roman" pitchFamily="18" charset="0"/>
                <a:cs typeface="Times New Roman" pitchFamily="18" charset="0"/>
              </a:rPr>
              <a:t>can, could or may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to ask for permission.</a:t>
            </a:r>
          </a:p>
          <a:p>
            <a:pPr>
              <a:lnSpc>
                <a:spcPct val="150000"/>
              </a:lnSpc>
            </a:pP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Could is more polite  than can.</a:t>
            </a:r>
          </a:p>
          <a:p>
            <a:pPr>
              <a:lnSpc>
                <a:spcPct val="150000"/>
              </a:lnSpc>
            </a:pP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May  is more formal than can. 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90600" y="0"/>
            <a:ext cx="7848600" cy="6400800"/>
          </a:xfrm>
        </p:spPr>
        <p:txBody>
          <a:bodyPr>
            <a:normAutofit fontScale="25000" lnSpcReduction="20000"/>
          </a:bodyPr>
          <a:lstStyle/>
          <a:p>
            <a:pPr>
              <a:lnSpc>
                <a:spcPct val="170000"/>
              </a:lnSpc>
              <a:buNone/>
            </a:pPr>
            <a:r>
              <a:rPr lang="en-US" sz="6400" b="1" dirty="0">
                <a:latin typeface="Times New Roman" pitchFamily="18" charset="0"/>
                <a:cs typeface="Times New Roman" pitchFamily="18" charset="0"/>
              </a:rPr>
              <a:t>Reported Speech:</a:t>
            </a:r>
          </a:p>
          <a:p>
            <a:pPr>
              <a:lnSpc>
                <a:spcPct val="170000"/>
              </a:lnSpc>
              <a:buNone/>
            </a:pPr>
            <a:r>
              <a:rPr lang="en-US" sz="6400" b="1" dirty="0">
                <a:latin typeface="Times New Roman" pitchFamily="18" charset="0"/>
                <a:cs typeface="Times New Roman" pitchFamily="18" charset="0"/>
              </a:rPr>
              <a:t>Non-Attitude Verbs: ‘Say’, ‘tell’, ‘add’, ‘reply’ ‘mention’  answer.</a:t>
            </a:r>
          </a:p>
          <a:p>
            <a:pPr>
              <a:lnSpc>
                <a:spcPct val="170000"/>
              </a:lnSpc>
              <a:buNone/>
            </a:pPr>
            <a:r>
              <a:rPr lang="en-US" sz="6400" b="1" dirty="0">
                <a:latin typeface="Times New Roman" pitchFamily="18" charset="0"/>
                <a:cs typeface="Times New Roman" pitchFamily="18" charset="0"/>
              </a:rPr>
              <a:t>Attitude Verbs: Communicator’s interpretation of judgment is conveyed-  alleged, complained, accused, advised.</a:t>
            </a:r>
          </a:p>
          <a:p>
            <a:pPr>
              <a:lnSpc>
                <a:spcPct val="170000"/>
              </a:lnSpc>
              <a:buNone/>
            </a:pPr>
            <a:r>
              <a:rPr lang="en-US" sz="5600" b="1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>
              <a:lnSpc>
                <a:spcPct val="170000"/>
              </a:lnSpc>
              <a:buNone/>
            </a:pPr>
            <a:r>
              <a:rPr lang="en-US" sz="6400" b="1" u="sng" dirty="0">
                <a:latin typeface="Times New Roman" pitchFamily="18" charset="0"/>
                <a:cs typeface="Times New Roman" pitchFamily="18" charset="0"/>
              </a:rPr>
              <a:t>Use of Dictionary:   </a:t>
            </a:r>
            <a:endParaRPr lang="en-US" sz="6400" b="1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70000"/>
              </a:lnSpc>
              <a:buNone/>
            </a:pPr>
            <a:r>
              <a:rPr lang="en-US" sz="6400" b="1" u="sng" dirty="0">
                <a:latin typeface="Times New Roman" pitchFamily="18" charset="0"/>
                <a:cs typeface="Times New Roman" pitchFamily="18" charset="0"/>
              </a:rPr>
              <a:t>Choose the most suitable word to complete the sentence below:</a:t>
            </a:r>
            <a:endParaRPr lang="en-US" sz="6400" b="1" dirty="0">
              <a:latin typeface="Times New Roman" pitchFamily="18" charset="0"/>
              <a:cs typeface="Times New Roman" pitchFamily="18" charset="0"/>
            </a:endParaRPr>
          </a:p>
          <a:p>
            <a:pPr lvl="0">
              <a:lnSpc>
                <a:spcPct val="170000"/>
              </a:lnSpc>
              <a:buNone/>
            </a:pPr>
            <a:r>
              <a:rPr lang="en-US" sz="6400" b="1" dirty="0" smtClean="0">
                <a:latin typeface="Times New Roman" pitchFamily="18" charset="0"/>
                <a:cs typeface="Times New Roman" pitchFamily="18" charset="0"/>
              </a:rPr>
              <a:t>1.	</a:t>
            </a:r>
            <a:r>
              <a:rPr lang="en-US" sz="6400" b="1" u="sng" dirty="0" smtClean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6400" b="1" u="sng" dirty="0">
                <a:latin typeface="Times New Roman" pitchFamily="18" charset="0"/>
                <a:cs typeface="Times New Roman" pitchFamily="18" charset="0"/>
              </a:rPr>
              <a:t>) Can you give me the access code?</a:t>
            </a:r>
          </a:p>
          <a:p>
            <a:pPr>
              <a:lnSpc>
                <a:spcPct val="170000"/>
              </a:lnSpc>
              <a:buNone/>
            </a:pPr>
            <a:r>
              <a:rPr lang="en-US" sz="6400" b="1" dirty="0" smtClean="0">
                <a:latin typeface="Times New Roman" pitchFamily="18" charset="0"/>
                <a:cs typeface="Times New Roman" pitchFamily="18" charset="0"/>
              </a:rPr>
              <a:t>	B</a:t>
            </a:r>
            <a:r>
              <a:rPr lang="en-US" sz="6400" b="1" dirty="0">
                <a:latin typeface="Times New Roman" pitchFamily="18" charset="0"/>
                <a:cs typeface="Times New Roman" pitchFamily="18" charset="0"/>
              </a:rPr>
              <a:t>: I’m sorry, the computer is down /off. Some one is trying to fix it. It should be on and running soon.</a:t>
            </a:r>
          </a:p>
          <a:p>
            <a:pPr lvl="0">
              <a:lnSpc>
                <a:spcPct val="170000"/>
              </a:lnSpc>
              <a:buNone/>
            </a:pPr>
            <a:r>
              <a:rPr lang="en-US" sz="6400" b="1" i="1" u="sng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6400" b="1" i="1" dirty="0" smtClean="0">
                <a:latin typeface="Times New Roman" pitchFamily="18" charset="0"/>
                <a:cs typeface="Times New Roman" pitchFamily="18" charset="0"/>
              </a:rPr>
              <a:t>.	A</a:t>
            </a:r>
            <a:r>
              <a:rPr lang="en-US" sz="6400" b="1" i="1" u="sng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6400" b="1" u="sng" dirty="0">
                <a:latin typeface="Times New Roman" pitchFamily="18" charset="0"/>
                <a:cs typeface="Times New Roman" pitchFamily="18" charset="0"/>
              </a:rPr>
              <a:t> What took / kept you so long? We’ve been waiting for over an hour.</a:t>
            </a:r>
          </a:p>
          <a:p>
            <a:pPr>
              <a:lnSpc>
                <a:spcPct val="170000"/>
              </a:lnSpc>
              <a:buNone/>
            </a:pPr>
            <a:r>
              <a:rPr lang="en-US" sz="6400" b="1" i="1" dirty="0" smtClean="0">
                <a:latin typeface="Times New Roman" pitchFamily="18" charset="0"/>
                <a:cs typeface="Times New Roman" pitchFamily="18" charset="0"/>
              </a:rPr>
              <a:t>	B</a:t>
            </a:r>
            <a:r>
              <a:rPr lang="en-US" sz="6400" b="1" i="1" dirty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sz="6400" b="1" dirty="0">
                <a:latin typeface="Times New Roman" pitchFamily="18" charset="0"/>
                <a:cs typeface="Times New Roman" pitchFamily="18" charset="0"/>
              </a:rPr>
              <a:t>  I’m terribly sorry. My car stopped /stalled on the way.</a:t>
            </a:r>
          </a:p>
          <a:p>
            <a:pPr lvl="0">
              <a:lnSpc>
                <a:spcPct val="170000"/>
              </a:lnSpc>
              <a:buNone/>
            </a:pPr>
            <a:r>
              <a:rPr lang="en-US" sz="6400" b="1" u="sng" dirty="0" smtClean="0">
                <a:latin typeface="Times New Roman" pitchFamily="18" charset="0"/>
                <a:cs typeface="Times New Roman" pitchFamily="18" charset="0"/>
              </a:rPr>
              <a:t>3.</a:t>
            </a:r>
            <a:r>
              <a:rPr lang="en-US" sz="6400" b="1" dirty="0" smtClean="0">
                <a:latin typeface="Times New Roman" pitchFamily="18" charset="0"/>
                <a:cs typeface="Times New Roman" pitchFamily="18" charset="0"/>
              </a:rPr>
              <a:t>	The </a:t>
            </a:r>
            <a:r>
              <a:rPr lang="en-US" sz="6400" b="1" dirty="0">
                <a:latin typeface="Times New Roman" pitchFamily="18" charset="0"/>
                <a:cs typeface="Times New Roman" pitchFamily="18" charset="0"/>
              </a:rPr>
              <a:t>fight has been delayed/postponed by two hours.</a:t>
            </a:r>
          </a:p>
          <a:p>
            <a:pPr lvl="0">
              <a:lnSpc>
                <a:spcPct val="170000"/>
              </a:lnSpc>
              <a:buNone/>
            </a:pPr>
            <a:r>
              <a:rPr lang="en-US" sz="6400" b="1" dirty="0" smtClean="0">
                <a:latin typeface="Times New Roman" pitchFamily="18" charset="0"/>
                <a:cs typeface="Times New Roman" pitchFamily="18" charset="0"/>
              </a:rPr>
              <a:t>4.	Can </a:t>
            </a:r>
            <a:r>
              <a:rPr lang="en-US" sz="6400" b="1" dirty="0">
                <a:latin typeface="Times New Roman" pitchFamily="18" charset="0"/>
                <a:cs typeface="Times New Roman" pitchFamily="18" charset="0"/>
              </a:rPr>
              <a:t>you keep/hold it for me until this afternoon.</a:t>
            </a:r>
          </a:p>
          <a:p>
            <a:pPr lvl="0">
              <a:lnSpc>
                <a:spcPct val="170000"/>
              </a:lnSpc>
              <a:buNone/>
            </a:pPr>
            <a:r>
              <a:rPr lang="en-US" sz="6400" b="1" dirty="0" smtClean="0">
                <a:latin typeface="Times New Roman" pitchFamily="18" charset="0"/>
                <a:cs typeface="Times New Roman" pitchFamily="18" charset="0"/>
              </a:rPr>
              <a:t>5.	</a:t>
            </a:r>
            <a:r>
              <a:rPr lang="en-US" sz="6000" b="1" dirty="0" smtClean="0">
                <a:latin typeface="Times New Roman" pitchFamily="18" charset="0"/>
                <a:cs typeface="Times New Roman" pitchFamily="18" charset="0"/>
              </a:rPr>
              <a:t>Can </a:t>
            </a:r>
            <a:r>
              <a:rPr lang="en-US" sz="6000" b="1" dirty="0">
                <a:latin typeface="Times New Roman" pitchFamily="18" charset="0"/>
                <a:cs typeface="Times New Roman" pitchFamily="18" charset="0"/>
              </a:rPr>
              <a:t>we have  dinner together? I’ll call you ahead of /before time to fix up when and where.</a:t>
            </a:r>
          </a:p>
          <a:p>
            <a:pPr lvl="0">
              <a:lnSpc>
                <a:spcPct val="170000"/>
              </a:lnSpc>
              <a:buNone/>
            </a:pPr>
            <a:r>
              <a:rPr lang="en-US" sz="6400" b="1" dirty="0" smtClean="0">
                <a:latin typeface="Times New Roman" pitchFamily="18" charset="0"/>
                <a:cs typeface="Times New Roman" pitchFamily="18" charset="0"/>
              </a:rPr>
              <a:t>6.	Davis </a:t>
            </a:r>
            <a:r>
              <a:rPr lang="en-US" sz="6400" b="1" dirty="0">
                <a:latin typeface="Times New Roman" pitchFamily="18" charset="0"/>
                <a:cs typeface="Times New Roman" pitchFamily="18" charset="0"/>
              </a:rPr>
              <a:t>and I never stayed /kept in touch after college</a:t>
            </a:r>
            <a:r>
              <a:rPr lang="en-US" sz="6400" b="1" u="sng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en-US" sz="3600" b="1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8229600" cy="5867400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b="1" u="sng" dirty="0">
                <a:latin typeface="Times New Roman" pitchFamily="18" charset="0"/>
                <a:cs typeface="Times New Roman" pitchFamily="18" charset="0"/>
              </a:rPr>
              <a:t>Choose the right meaning of the phrasal verb underlined: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lvl="0"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lvl="0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1.	If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you </a:t>
            </a:r>
            <a:r>
              <a:rPr lang="en-US" b="1" u="sng" dirty="0">
                <a:latin typeface="Times New Roman" pitchFamily="18" charset="0"/>
                <a:cs typeface="Times New Roman" pitchFamily="18" charset="0"/>
              </a:rPr>
              <a:t>stay up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late:</a:t>
            </a:r>
          </a:p>
          <a:p>
            <a:pPr lvl="0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	A) You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go to bed later than usual	B) You stay at a place longer than you intended to</a:t>
            </a:r>
          </a:p>
          <a:p>
            <a:pPr lvl="0"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lvl="0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2.	If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you </a:t>
            </a:r>
            <a:r>
              <a:rPr lang="en-US" b="1" u="sng" dirty="0">
                <a:latin typeface="Times New Roman" pitchFamily="18" charset="0"/>
                <a:cs typeface="Times New Roman" pitchFamily="18" charset="0"/>
              </a:rPr>
              <a:t>run into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someone. </a:t>
            </a:r>
          </a:p>
          <a:p>
            <a:pPr lvl="0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	A) You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defeat the person in race.   B) you meet the person unexpectedly</a:t>
            </a:r>
          </a:p>
          <a:p>
            <a:pPr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lvl="0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3.	If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you </a:t>
            </a:r>
            <a:r>
              <a:rPr lang="en-US" b="1" u="sng" dirty="0">
                <a:latin typeface="Times New Roman" pitchFamily="18" charset="0"/>
                <a:cs typeface="Times New Roman" pitchFamily="18" charset="0"/>
              </a:rPr>
              <a:t>look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someone </a:t>
            </a:r>
            <a:r>
              <a:rPr lang="en-US" b="1" u="sng" dirty="0">
                <a:latin typeface="Times New Roman" pitchFamily="18" charset="0"/>
                <a:cs typeface="Times New Roman" pitchFamily="18" charset="0"/>
              </a:rPr>
              <a:t>up</a:t>
            </a:r>
            <a:r>
              <a:rPr lang="en-US" u="sng" dirty="0">
                <a:latin typeface="Times New Roman" pitchFamily="18" charset="0"/>
                <a:cs typeface="Times New Roman" pitchFamily="18" charset="0"/>
              </a:rPr>
              <a:t>: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lvl="0"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a) You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look for the person’s advice  b) You visit the person at the door.</a:t>
            </a:r>
          </a:p>
          <a:p>
            <a:pPr lvl="0"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lvl="0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4.	If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you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see someone to the door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lvl="0"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a) You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go with the person up to the door    b) You meet the person at the door</a:t>
            </a:r>
          </a:p>
          <a:p>
            <a:pPr lvl="0"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lvl="0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5.	If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en-US" b="1" u="sng" dirty="0">
                <a:latin typeface="Times New Roman" pitchFamily="18" charset="0"/>
                <a:cs typeface="Times New Roman" pitchFamily="18" charset="0"/>
              </a:rPr>
              <a:t>storm holds off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0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	a) It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stops sooner than expected      b) it does not start immediately.</a:t>
            </a:r>
          </a:p>
          <a:p>
            <a:endParaRPr lang="en-US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219200"/>
          </a:xfrm>
        </p:spPr>
        <p:txBody>
          <a:bodyPr>
            <a:normAutofit fontScale="90000"/>
          </a:bodyPr>
          <a:lstStyle/>
          <a:p>
            <a:pPr algn="l"/>
            <a:r>
              <a:rPr lang="en-US" sz="27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7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700" b="1" dirty="0" smtClean="0">
                <a:latin typeface="Times New Roman" pitchFamily="18" charset="0"/>
                <a:cs typeface="Times New Roman" pitchFamily="18" charset="0"/>
              </a:rPr>
              <a:t>Question </a:t>
            </a:r>
            <a:r>
              <a:rPr lang="en-US" sz="2700" b="1" dirty="0">
                <a:latin typeface="Times New Roman" pitchFamily="18" charset="0"/>
                <a:cs typeface="Times New Roman" pitchFamily="18" charset="0"/>
              </a:rPr>
              <a:t>5. B)  Match the situations:</a:t>
            </a:r>
            <a:r>
              <a:rPr lang="en-US" sz="27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700" dirty="0">
                <a:latin typeface="Times New Roman" pitchFamily="18" charset="0"/>
                <a:cs typeface="Times New Roman" pitchFamily="18" charset="0"/>
              </a:rPr>
            </a:br>
            <a:r>
              <a:rPr lang="en-US" sz="2700" b="1" dirty="0">
                <a:latin typeface="Times New Roman" pitchFamily="18" charset="0"/>
                <a:cs typeface="Times New Roman" pitchFamily="18" charset="0"/>
              </a:rPr>
              <a:t>Responding to the Introductions: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52288661"/>
              </p:ext>
            </p:extLst>
          </p:nvPr>
        </p:nvGraphicFramePr>
        <p:xfrm>
          <a:off x="457200" y="1371600"/>
          <a:ext cx="8229600" cy="4876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600"/>
                <a:gridCol w="3505200"/>
                <a:gridCol w="609600"/>
                <a:gridCol w="3505200"/>
              </a:tblGrid>
              <a:tr h="97536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Sr. No.</a:t>
                      </a:r>
                      <a:endParaRPr lang="en-US" sz="20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Greeting</a:t>
                      </a:r>
                      <a:endParaRPr lang="en-US" sz="20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Response to the Greeting</a:t>
                      </a:r>
                      <a:endParaRPr lang="en-US" sz="2000" b="1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97536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</a:t>
                      </a:r>
                      <a:endParaRPr lang="en-US" sz="2000" b="1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I am pleased to meet you</a:t>
                      </a:r>
                      <a:endParaRPr lang="en-US" sz="20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A</a:t>
                      </a:r>
                      <a:endParaRPr lang="en-US" sz="2000" b="1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Pleased to meet you too.</a:t>
                      </a:r>
                      <a:endParaRPr lang="en-US" sz="20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97536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</a:t>
                      </a:r>
                      <a:endParaRPr lang="en-US" sz="2000" b="1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It is nice to meet you</a:t>
                      </a:r>
                      <a:endParaRPr lang="en-US" sz="20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B</a:t>
                      </a:r>
                      <a:endParaRPr lang="en-US" sz="2000" b="1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Nice to meet you too</a:t>
                      </a:r>
                      <a:endParaRPr lang="en-US" sz="2000" b="1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97536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</a:t>
                      </a:r>
                      <a:endParaRPr lang="en-US" sz="2000" b="1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Glad to meet you (Informal)</a:t>
                      </a:r>
                      <a:endParaRPr lang="en-US" sz="2000" b="1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C</a:t>
                      </a:r>
                      <a:endParaRPr lang="en-US" sz="2000" b="1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Glad to meet you too.</a:t>
                      </a:r>
                      <a:endParaRPr lang="en-US" sz="2000" b="1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97536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4</a:t>
                      </a:r>
                      <a:endParaRPr lang="en-US" sz="2000" b="1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Glad to meet you (Informal)</a:t>
                      </a:r>
                      <a:endParaRPr lang="en-US" sz="2000" b="1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D</a:t>
                      </a:r>
                      <a:endParaRPr lang="en-US" sz="2000" b="1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Same here/Likewise</a:t>
                      </a:r>
                      <a:endParaRPr lang="en-US" sz="20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ontent Placeholder 7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838809010"/>
              </p:ext>
            </p:extLst>
          </p:nvPr>
        </p:nvGraphicFramePr>
        <p:xfrm>
          <a:off x="457200" y="685803"/>
          <a:ext cx="8229600" cy="57278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600"/>
                <a:gridCol w="3733800"/>
                <a:gridCol w="685800"/>
                <a:gridCol w="3200400"/>
              </a:tblGrid>
              <a:tr h="84556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Sr. No.</a:t>
                      </a:r>
                      <a:endParaRPr lang="en-US" sz="18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Situating</a:t>
                      </a:r>
                      <a:endParaRPr lang="en-US" sz="18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Greeting /Message</a:t>
                      </a:r>
                      <a:endParaRPr lang="en-US" sz="1800" b="1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68814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</a:t>
                      </a:r>
                      <a:endParaRPr lang="en-US" sz="1800" b="1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On your friend’s success</a:t>
                      </a:r>
                      <a:endParaRPr lang="en-US" sz="1800" b="1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A</a:t>
                      </a:r>
                      <a:endParaRPr lang="en-US" sz="1800" b="1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Well done</a:t>
                      </a:r>
                      <a:endParaRPr lang="en-US" sz="1800" b="1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68814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</a:t>
                      </a:r>
                      <a:endParaRPr lang="en-US" sz="1800" b="1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Farewell to a friend</a:t>
                      </a:r>
                      <a:endParaRPr lang="en-US" sz="1800" b="1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B</a:t>
                      </a:r>
                      <a:endParaRPr lang="en-US" sz="1800" b="1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Wish you all the best</a:t>
                      </a:r>
                      <a:endParaRPr lang="en-US" sz="1800" b="1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68814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</a:t>
                      </a:r>
                      <a:endParaRPr lang="en-US" sz="1800" b="1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On the death of someone</a:t>
                      </a:r>
                      <a:endParaRPr lang="en-US" sz="18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C</a:t>
                      </a:r>
                      <a:endParaRPr lang="en-US" sz="1800" b="1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I’m sorry, my condolence</a:t>
                      </a:r>
                      <a:endParaRPr lang="en-US" sz="1800" b="1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71436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4</a:t>
                      </a:r>
                      <a:endParaRPr lang="en-US" sz="18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Your friend has lost a game</a:t>
                      </a:r>
                      <a:endParaRPr lang="en-US" sz="18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D</a:t>
                      </a:r>
                      <a:endParaRPr lang="en-US" sz="1800" b="1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Never mind better luck next time</a:t>
                      </a:r>
                      <a:endParaRPr lang="en-US" sz="1800" b="1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68814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5</a:t>
                      </a:r>
                      <a:endParaRPr lang="en-US" sz="1800" b="1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When someone is going abroad</a:t>
                      </a:r>
                      <a:endParaRPr lang="en-US" sz="1800" b="1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E</a:t>
                      </a:r>
                      <a:endParaRPr lang="en-US" sz="1800" b="1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Bon Voyage</a:t>
                      </a:r>
                      <a:endParaRPr lang="en-US" sz="1800" b="1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71436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6</a:t>
                      </a:r>
                      <a:endParaRPr lang="en-US" sz="1800" b="1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On a new player’s entry into your team</a:t>
                      </a:r>
                      <a:endParaRPr lang="en-US" sz="1800" b="1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F</a:t>
                      </a:r>
                      <a:endParaRPr lang="en-US" sz="1800" b="1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Well come to our team</a:t>
                      </a:r>
                      <a:endParaRPr lang="en-US" sz="1800" b="1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688142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7</a:t>
                      </a:r>
                      <a:endParaRPr lang="en-US" sz="1800" b="1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Your Christian friend on Christmas</a:t>
                      </a:r>
                      <a:endParaRPr lang="en-US" sz="1800" b="1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G</a:t>
                      </a:r>
                      <a:endParaRPr lang="en-US" sz="1800" b="1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Merry Christmas</a:t>
                      </a:r>
                      <a:endParaRPr lang="en-US" sz="18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217</TotalTime>
  <Words>1380</Words>
  <Application>Microsoft Office PowerPoint</Application>
  <PresentationFormat>On-screen Show (4:3)</PresentationFormat>
  <Paragraphs>370</Paragraphs>
  <Slides>24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Oriel</vt:lpstr>
      <vt:lpstr>PowerPoint Presentation</vt:lpstr>
      <vt:lpstr>PowerPoint Presentation</vt:lpstr>
      <vt:lpstr> Making Introduction: Introducing Yourself </vt:lpstr>
      <vt:lpstr> Greetings:   </vt:lpstr>
      <vt:lpstr>PowerPoint Presentation</vt:lpstr>
      <vt:lpstr>PowerPoint Presentation</vt:lpstr>
      <vt:lpstr>PowerPoint Presentation</vt:lpstr>
      <vt:lpstr> Question 5. B)  Match the situations: Responding to the Introductions: </vt:lpstr>
      <vt:lpstr>PowerPoint Presentation</vt:lpstr>
      <vt:lpstr>PowerPoint Presentation</vt:lpstr>
      <vt:lpstr>Ages/Stages:</vt:lpstr>
      <vt:lpstr> Match the Adjectives to the body parts:</vt:lpstr>
      <vt:lpstr>Invitation, Suggestion, Acceptance, Refusal: Invitation: </vt:lpstr>
      <vt:lpstr> Suggestion: </vt:lpstr>
      <vt:lpstr> Accepting an Invitation or suggestion: </vt:lpstr>
      <vt:lpstr> Refusing Invitation or suggestion: </vt:lpstr>
      <vt:lpstr> Giving Directions: Match the following to complete sentences: </vt:lpstr>
      <vt:lpstr>             Choose the Correct Option: Introductions: </vt:lpstr>
      <vt:lpstr>PowerPoint Presentation</vt:lpstr>
      <vt:lpstr> Inviting, Suggesting-  Acceptance- Refusal. 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WORKSHOP ON IMPROVE YOUR ENGLISH Step Up- I</dc:title>
  <dc:creator>client 1</dc:creator>
  <cp:lastModifiedBy>a</cp:lastModifiedBy>
  <cp:revision>28</cp:revision>
  <dcterms:created xsi:type="dcterms:W3CDTF">2016-02-02T05:53:05Z</dcterms:created>
  <dcterms:modified xsi:type="dcterms:W3CDTF">2018-09-09T20:30:38Z</dcterms:modified>
</cp:coreProperties>
</file>